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77" r:id="rId6"/>
    <p:sldId id="272" r:id="rId7"/>
    <p:sldId id="278" r:id="rId8"/>
    <p:sldId id="276" r:id="rId9"/>
    <p:sldId id="274" r:id="rId10"/>
    <p:sldId id="270" r:id="rId11"/>
    <p:sldId id="271" r:id="rId12"/>
    <p:sldId id="275" r:id="rId13"/>
    <p:sldId id="269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1" roundtripDataSignature="AMtx7mjJugxLAjKZGir57Xxr+nKTcU+a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B4DCF9-E4A5-4381-A3ED-6DEE7C423EF5}">
  <a:tblStyle styleId="{D4B4DCF9-E4A5-4381-A3ED-6DEE7C423E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88" autoAdjust="0"/>
  </p:normalViewPr>
  <p:slideViewPr>
    <p:cSldViewPr snapToGrid="0">
      <p:cViewPr varScale="1">
        <p:scale>
          <a:sx n="102" d="100"/>
          <a:sy n="102" d="100"/>
        </p:scale>
        <p:origin x="898" y="72"/>
      </p:cViewPr>
      <p:guideLst>
        <p:guide orient="horz" pos="2160"/>
        <p:guide pos="3840"/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kanda\Desktop\U\EDC\Coeff%20comparison%202016v2017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49528043310553"/>
          <c:y val="0.1282503457814661"/>
          <c:w val="0.54118807095305743"/>
          <c:h val="0.83371369294605813"/>
        </c:manualLayout>
      </c:layout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Business Friendly Govt</c:v>
                </c:pt>
              </c:strCache>
            </c:strRef>
          </c:tx>
          <c:spPr>
            <a:ln w="127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0.20009644285072425"/>
                  <c:y val="-1.0373443983402489E-2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DBC-4E29-9995-FD8EFFB52A43}"/>
                </c:ext>
              </c:extLst>
            </c:dLbl>
            <c:dLbl>
              <c:idx val="1"/>
              <c:layout>
                <c:manualLayout>
                  <c:x val="-1.3296829275650888E-3"/>
                  <c:y val="3.5098180154866532E-3"/>
                </c:manualLayout>
              </c:layout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DBC-4E29-9995-FD8EFFB52A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Sheet1!$C$1:$D$1</c:f>
              <c:numCache>
                <c:formatCode>General</c:formatCode>
                <c:ptCount val="2"/>
                <c:pt idx="0">
                  <c:v>2016</c:v>
                </c:pt>
                <c:pt idx="1">
                  <c:v>2016</c:v>
                </c:pt>
              </c:numCache>
            </c:numRef>
          </c:cat>
          <c:val>
            <c:numRef>
              <c:f>Sheet1!$C$2:$D$2</c:f>
              <c:numCache>
                <c:formatCode>0.000</c:formatCode>
                <c:ptCount val="2"/>
                <c:pt idx="0">
                  <c:v>0.70665546052999795</c:v>
                </c:pt>
                <c:pt idx="1">
                  <c:v>-6.4141932460562906E-2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DBC-4E29-9995-FD8EFFB52A43}"/>
            </c:ext>
          </c:extLst>
        </c:ser>
        <c:ser>
          <c:idx val="1"/>
          <c:order val="1"/>
          <c:tx>
            <c:strRef>
              <c:f>Sheet1!$B$3</c:f>
              <c:strCache>
                <c:ptCount val="1"/>
                <c:pt idx="0">
                  <c:v>Experienced Labor Availability</c:v>
                </c:pt>
              </c:strCache>
            </c:strRef>
          </c:tx>
          <c:spPr>
            <a:ln w="127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0.15963345099103993"/>
                  <c:y val="-3.4578146611341631E-3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DBC-4E29-9995-FD8EFFB52A43}"/>
                </c:ext>
              </c:extLst>
            </c:dLbl>
            <c:dLbl>
              <c:idx val="1"/>
              <c:layout>
                <c:manualLayout>
                  <c:x val="-1.9157088122605363E-3"/>
                  <c:y val="1.3831258644536652E-2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BC-4E29-9995-FD8EFFB52A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Sheet1!$C$1:$D$1</c:f>
              <c:numCache>
                <c:formatCode>General</c:formatCode>
                <c:ptCount val="2"/>
                <c:pt idx="0">
                  <c:v>2016</c:v>
                </c:pt>
                <c:pt idx="1">
                  <c:v>2016</c:v>
                </c:pt>
              </c:numCache>
            </c:numRef>
          </c:cat>
          <c:val>
            <c:numRef>
              <c:f>Sheet1!$C$3:$D$3</c:f>
              <c:numCache>
                <c:formatCode>0.000</c:formatCode>
                <c:ptCount val="2"/>
                <c:pt idx="0">
                  <c:v>0.48848245245206101</c:v>
                </c:pt>
                <c:pt idx="1">
                  <c:v>-0.20728126104187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DBC-4E29-9995-FD8EFFB52A43}"/>
            </c:ext>
          </c:extLst>
        </c:ser>
        <c:ser>
          <c:idx val="2"/>
          <c:order val="2"/>
          <c:tx>
            <c:strRef>
              <c:f>Sheet1!$B$4</c:f>
              <c:strCache>
                <c:ptCount val="1"/>
                <c:pt idx="0">
                  <c:v>Transport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12700" cap="rnd">
                <a:solidFill>
                  <a:srgbClr val="00B05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BC-4E29-9995-FD8EFFB52A43}"/>
              </c:ext>
            </c:extLst>
          </c:dPt>
          <c:dLbls>
            <c:dLbl>
              <c:idx val="0"/>
              <c:layout>
                <c:manualLayout>
                  <c:x val="-0.14795612053268581"/>
                  <c:y val="-3.4578146611341631E-3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DBC-4E29-9995-FD8EFFB52A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Sheet1!$C$1:$D$1</c:f>
              <c:numCache>
                <c:formatCode>General</c:formatCode>
                <c:ptCount val="2"/>
                <c:pt idx="0">
                  <c:v>2016</c:v>
                </c:pt>
                <c:pt idx="1">
                  <c:v>2016</c:v>
                </c:pt>
              </c:numCache>
            </c:numRef>
          </c:cat>
          <c:val>
            <c:numRef>
              <c:f>Sheet1!$C$4:$D$4</c:f>
              <c:numCache>
                <c:formatCode>0.000</c:formatCode>
                <c:ptCount val="2"/>
                <c:pt idx="0">
                  <c:v>-0.438430248390698</c:v>
                </c:pt>
                <c:pt idx="1">
                  <c:v>0.248982577711824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1DBC-4E29-9995-FD8EFFB52A43}"/>
            </c:ext>
          </c:extLst>
        </c:ser>
        <c:ser>
          <c:idx val="3"/>
          <c:order val="3"/>
          <c:tx>
            <c:strRef>
              <c:f>Sheet1!$B$5</c:f>
              <c:strCache>
                <c:ptCount val="1"/>
                <c:pt idx="0">
                  <c:v>Tax Incentives</c:v>
                </c:pt>
              </c:strCache>
            </c:strRef>
          </c:tx>
          <c:spPr>
            <a:ln w="127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0.18488132179479391"/>
                  <c:y val="1.0373443983402489E-2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DBC-4E29-9995-FD8EFFB52A43}"/>
                </c:ext>
              </c:extLst>
            </c:dLbl>
            <c:dLbl>
              <c:idx val="1"/>
              <c:layout>
                <c:manualLayout>
                  <c:x val="-7.6628352490421452E-3"/>
                  <c:y val="1.7289073305670848E-2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DBC-4E29-9995-FD8EFFB52A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Sheet1!$C$1:$D$1</c:f>
              <c:numCache>
                <c:formatCode>General</c:formatCode>
                <c:ptCount val="2"/>
                <c:pt idx="0">
                  <c:v>2016</c:v>
                </c:pt>
                <c:pt idx="1">
                  <c:v>2016</c:v>
                </c:pt>
              </c:numCache>
            </c:numRef>
          </c:cat>
          <c:val>
            <c:numRef>
              <c:f>Sheet1!$C$5:$D$5</c:f>
              <c:numCache>
                <c:formatCode>0.000</c:formatCode>
                <c:ptCount val="2"/>
                <c:pt idx="0">
                  <c:v>-6.3487141373400002E-2</c:v>
                </c:pt>
                <c:pt idx="1">
                  <c:v>0.59628585183605298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1DBC-4E29-9995-FD8EFFB52A43}"/>
            </c:ext>
          </c:extLst>
        </c:ser>
        <c:ser>
          <c:idx val="4"/>
          <c:order val="4"/>
          <c:tx>
            <c:strRef>
              <c:f>Sheet1!$B$6</c:f>
              <c:strCache>
                <c:ptCount val="1"/>
                <c:pt idx="0">
                  <c:v>Real Estate Availability</c:v>
                </c:pt>
              </c:strCache>
            </c:strRef>
          </c:tx>
          <c:spPr>
            <a:ln w="127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0.1972436076527373"/>
                  <c:y val="-6.3392536471468846E-17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1DBC-4E29-9995-FD8EFFB52A43}"/>
                </c:ext>
              </c:extLst>
            </c:dLbl>
            <c:dLbl>
              <c:idx val="1"/>
              <c:layout>
                <c:manualLayout>
                  <c:x val="-7.6628352490421452E-3"/>
                  <c:y val="-6.9156293222683261E-3"/>
                </c:manualLayout>
              </c:layout>
              <c:showLegendKey val="0"/>
              <c:showVal val="1"/>
              <c:showCatName val="0"/>
              <c:showSerName val="1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1DBC-4E29-9995-FD8EFFB52A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1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Sheet1!$C$1:$D$1</c:f>
              <c:numCache>
                <c:formatCode>General</c:formatCode>
                <c:ptCount val="2"/>
                <c:pt idx="0">
                  <c:v>2016</c:v>
                </c:pt>
                <c:pt idx="1">
                  <c:v>2016</c:v>
                </c:pt>
              </c:numCache>
            </c:numRef>
          </c:cat>
          <c:val>
            <c:numRef>
              <c:f>Sheet1!$C$6:$D$6</c:f>
              <c:numCache>
                <c:formatCode>0.000</c:formatCode>
                <c:ptCount val="2"/>
                <c:pt idx="0">
                  <c:v>0.170777756750048</c:v>
                </c:pt>
                <c:pt idx="1">
                  <c:v>0.68685822300972299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1DBC-4E29-9995-FD8EFFB52A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29116079"/>
        <c:axId val="928571471"/>
      </c:lineChart>
      <c:catAx>
        <c:axId val="9291160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28571471"/>
        <c:crosses val="autoZero"/>
        <c:auto val="1"/>
        <c:lblAlgn val="ctr"/>
        <c:lblOffset val="100"/>
        <c:noMultiLvlLbl val="0"/>
      </c:catAx>
      <c:valAx>
        <c:axId val="928571471"/>
        <c:scaling>
          <c:orientation val="minMax"/>
        </c:scaling>
        <c:delete val="1"/>
        <c:axPos val="l"/>
        <c:numFmt formatCode="0.000" sourceLinked="1"/>
        <c:majorTickMark val="none"/>
        <c:minorTickMark val="none"/>
        <c:tickLblPos val="nextTo"/>
        <c:crossAx val="92911607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C94CA6-9760-4841-B99D-6FA6CE133D4D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3FA7C1-A03A-4898-A338-E69344E54B71}">
      <dgm:prSet phldrT="[Text]"/>
      <dgm:spPr>
        <a:solidFill>
          <a:schemeClr val="accent2">
            <a:lumMod val="75000"/>
            <a:alpha val="90000"/>
          </a:schemeClr>
        </a:solidFill>
      </dgm:spPr>
      <dgm:t>
        <a:bodyPr/>
        <a:lstStyle/>
        <a:p>
          <a:r>
            <a:rPr lang="en-US" dirty="0"/>
            <a:t>Negative</a:t>
          </a:r>
        </a:p>
      </dgm:t>
    </dgm:pt>
    <dgm:pt modelId="{E0F232CD-4EA7-4FDB-B9F6-976EF0370AFA}" type="parTrans" cxnId="{190123E1-E67C-427F-8E66-CAE1D434E974}">
      <dgm:prSet/>
      <dgm:spPr/>
      <dgm:t>
        <a:bodyPr/>
        <a:lstStyle/>
        <a:p>
          <a:endParaRPr lang="en-US"/>
        </a:p>
      </dgm:t>
    </dgm:pt>
    <dgm:pt modelId="{34AB8FFC-5ABE-4513-8A04-DF0CB76C7B07}" type="sibTrans" cxnId="{190123E1-E67C-427F-8E66-CAE1D434E974}">
      <dgm:prSet/>
      <dgm:spPr/>
      <dgm:t>
        <a:bodyPr/>
        <a:lstStyle/>
        <a:p>
          <a:endParaRPr lang="en-US"/>
        </a:p>
      </dgm:t>
    </dgm:pt>
    <dgm:pt modelId="{5D4F1BD0-678F-4C71-AA21-A4E5114C944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200" dirty="0">
              <a:solidFill>
                <a:schemeClr val="tx1"/>
              </a:solidFill>
            </a:rPr>
            <a:t>Detractors up by </a:t>
          </a:r>
          <a:r>
            <a:rPr lang="en-US" sz="1600" dirty="0">
              <a:solidFill>
                <a:schemeClr val="tx1"/>
              </a:solidFill>
            </a:rPr>
            <a:t>3</a:t>
          </a:r>
        </a:p>
      </dgm:t>
    </dgm:pt>
    <dgm:pt modelId="{58E6D894-0596-4109-BABB-07A49FD6CCAB}" type="parTrans" cxnId="{CD34C7B7-472E-46E2-AC66-06642636198F}">
      <dgm:prSet/>
      <dgm:spPr/>
      <dgm:t>
        <a:bodyPr/>
        <a:lstStyle/>
        <a:p>
          <a:endParaRPr lang="en-US"/>
        </a:p>
      </dgm:t>
    </dgm:pt>
    <dgm:pt modelId="{FA8A9431-68DC-4885-B8D7-6CFEE8758690}" type="sibTrans" cxnId="{CD34C7B7-472E-46E2-AC66-06642636198F}">
      <dgm:prSet/>
      <dgm:spPr/>
      <dgm:t>
        <a:bodyPr/>
        <a:lstStyle/>
        <a:p>
          <a:endParaRPr lang="en-US"/>
        </a:p>
      </dgm:t>
    </dgm:pt>
    <dgm:pt modelId="{6F72A760-80FB-4458-9E63-78EDC6C5076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200" dirty="0">
              <a:solidFill>
                <a:schemeClr val="tx1"/>
              </a:solidFill>
            </a:rPr>
            <a:t>Promoters down by </a:t>
          </a:r>
          <a:r>
            <a:rPr lang="en-US" sz="1600" dirty="0">
              <a:solidFill>
                <a:schemeClr val="tx1"/>
              </a:solidFill>
            </a:rPr>
            <a:t>4</a:t>
          </a:r>
        </a:p>
      </dgm:t>
    </dgm:pt>
    <dgm:pt modelId="{55659E03-5264-447E-AF63-5DED4F537E2B}" type="parTrans" cxnId="{2C205580-44FE-43F7-BA2F-9F3790842F9C}">
      <dgm:prSet/>
      <dgm:spPr/>
      <dgm:t>
        <a:bodyPr/>
        <a:lstStyle/>
        <a:p>
          <a:endParaRPr lang="en-US"/>
        </a:p>
      </dgm:t>
    </dgm:pt>
    <dgm:pt modelId="{3F95C45E-4623-4128-B375-13E0F9A0BE81}" type="sibTrans" cxnId="{2C205580-44FE-43F7-BA2F-9F3790842F9C}">
      <dgm:prSet/>
      <dgm:spPr/>
      <dgm:t>
        <a:bodyPr/>
        <a:lstStyle/>
        <a:p>
          <a:endParaRPr lang="en-US"/>
        </a:p>
      </dgm:t>
    </dgm:pt>
    <dgm:pt modelId="{CF656E68-8591-4B17-81EF-63BD789BA293}">
      <dgm:prSet phldrT="[Text]"/>
      <dgm:spPr>
        <a:solidFill>
          <a:srgbClr val="00B050">
            <a:alpha val="90000"/>
          </a:srgbClr>
        </a:solidFill>
      </dgm:spPr>
      <dgm:t>
        <a:bodyPr/>
        <a:lstStyle/>
        <a:p>
          <a:r>
            <a:rPr lang="en-US" dirty="0"/>
            <a:t>Positive</a:t>
          </a:r>
        </a:p>
      </dgm:t>
    </dgm:pt>
    <dgm:pt modelId="{3F55B84D-52C7-4EB1-A1FB-468E2886CE99}" type="parTrans" cxnId="{4A9F9AFC-EE94-449A-A7F0-5287E1EEFEF8}">
      <dgm:prSet/>
      <dgm:spPr/>
      <dgm:t>
        <a:bodyPr/>
        <a:lstStyle/>
        <a:p>
          <a:endParaRPr lang="en-US"/>
        </a:p>
      </dgm:t>
    </dgm:pt>
    <dgm:pt modelId="{D9CC0CD4-19E4-46CF-B3BC-DD3F898B5239}" type="sibTrans" cxnId="{4A9F9AFC-EE94-449A-A7F0-5287E1EEFEF8}">
      <dgm:prSet/>
      <dgm:spPr/>
      <dgm:t>
        <a:bodyPr/>
        <a:lstStyle/>
        <a:p>
          <a:endParaRPr lang="en-US"/>
        </a:p>
      </dgm:t>
    </dgm:pt>
    <dgm:pt modelId="{5012C152-6880-4B75-8637-3DA598AFDDAD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600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6</a:t>
          </a:r>
          <a:r>
            <a:rPr lang="en-US" sz="1200" kern="1200" dirty="0">
              <a:solidFill>
                <a:schemeClr val="tx1"/>
              </a:solidFill>
            </a:rPr>
            <a:t> Detractors to Passive</a:t>
          </a:r>
          <a:endParaRPr lang="en-US" sz="1600" kern="1200" dirty="0">
            <a:solidFill>
              <a:schemeClr val="tx1"/>
            </a:solidFill>
          </a:endParaRPr>
        </a:p>
      </dgm:t>
    </dgm:pt>
    <dgm:pt modelId="{4160ACAC-A906-4F63-A71F-5F4AAD7A44F5}" type="parTrans" cxnId="{54ACF363-ADD3-4D53-AC4A-84616A0E75D9}">
      <dgm:prSet/>
      <dgm:spPr/>
      <dgm:t>
        <a:bodyPr/>
        <a:lstStyle/>
        <a:p>
          <a:endParaRPr lang="en-US"/>
        </a:p>
      </dgm:t>
    </dgm:pt>
    <dgm:pt modelId="{68ABBD7B-8570-4001-B751-3CE4CF64F9B5}" type="sibTrans" cxnId="{54ACF363-ADD3-4D53-AC4A-84616A0E75D9}">
      <dgm:prSet/>
      <dgm:spPr/>
      <dgm:t>
        <a:bodyPr/>
        <a:lstStyle/>
        <a:p>
          <a:endParaRPr lang="en-US"/>
        </a:p>
      </dgm:t>
    </dgm:pt>
    <dgm:pt modelId="{C7F99413-7DB0-4496-8335-E9BFDC5FE84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3 </a:t>
          </a:r>
          <a:r>
            <a:rPr lang="en-US" sz="1200" dirty="0">
              <a:solidFill>
                <a:schemeClr val="tx1"/>
              </a:solidFill>
            </a:rPr>
            <a:t>Detractors to Promoters</a:t>
          </a:r>
        </a:p>
      </dgm:t>
    </dgm:pt>
    <dgm:pt modelId="{27A3034C-EC5A-4AFE-B78B-97CF02B70AD5}" type="parTrans" cxnId="{F8EB7049-6D85-475D-9A6E-0B9417427176}">
      <dgm:prSet/>
      <dgm:spPr/>
      <dgm:t>
        <a:bodyPr/>
        <a:lstStyle/>
        <a:p>
          <a:endParaRPr lang="en-US"/>
        </a:p>
      </dgm:t>
    </dgm:pt>
    <dgm:pt modelId="{C3586B9C-6B88-4762-B836-B9E760E3D273}" type="sibTrans" cxnId="{F8EB7049-6D85-475D-9A6E-0B9417427176}">
      <dgm:prSet/>
      <dgm:spPr/>
      <dgm:t>
        <a:bodyPr/>
        <a:lstStyle/>
        <a:p>
          <a:endParaRPr lang="en-US"/>
        </a:p>
      </dgm:t>
    </dgm:pt>
    <dgm:pt modelId="{96FA6094-C627-4392-A9C9-107FA3F2A99A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6 </a:t>
          </a:r>
          <a:r>
            <a:rPr lang="en-US" sz="1100" dirty="0">
              <a:solidFill>
                <a:schemeClr val="tx1"/>
              </a:solidFill>
            </a:rPr>
            <a:t>Passive to Promoters</a:t>
          </a:r>
          <a:endParaRPr lang="en-US" sz="1600" dirty="0">
            <a:solidFill>
              <a:schemeClr val="tx1"/>
            </a:solidFill>
          </a:endParaRPr>
        </a:p>
      </dgm:t>
    </dgm:pt>
    <dgm:pt modelId="{7BE96CFF-5A71-4617-9340-C7A74B2EECFB}" type="parTrans" cxnId="{AABA1861-270D-4BC2-B8AD-C11EF8BB7EB3}">
      <dgm:prSet/>
      <dgm:spPr/>
      <dgm:t>
        <a:bodyPr/>
        <a:lstStyle/>
        <a:p>
          <a:endParaRPr lang="en-US"/>
        </a:p>
      </dgm:t>
    </dgm:pt>
    <dgm:pt modelId="{A488C0D0-79AA-47FF-AD0F-7E700DDB8A7D}" type="sibTrans" cxnId="{AABA1861-270D-4BC2-B8AD-C11EF8BB7EB3}">
      <dgm:prSet/>
      <dgm:spPr/>
      <dgm:t>
        <a:bodyPr/>
        <a:lstStyle/>
        <a:p>
          <a:endParaRPr lang="en-US"/>
        </a:p>
      </dgm:t>
    </dgm:pt>
    <dgm:pt modelId="{C860FF28-F36A-42AD-8A8E-9CC5559226DD}" type="pres">
      <dgm:prSet presAssocID="{32C94CA6-9760-4841-B99D-6FA6CE133D4D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F86EE69C-14B2-4AC1-8C5A-EFE676E5451E}" type="pres">
      <dgm:prSet presAssocID="{32C94CA6-9760-4841-B99D-6FA6CE133D4D}" presName="dummyMaxCanvas" presStyleCnt="0"/>
      <dgm:spPr/>
    </dgm:pt>
    <dgm:pt modelId="{1D7CC875-90B6-4202-9FEE-CA241F7A10A8}" type="pres">
      <dgm:prSet presAssocID="{32C94CA6-9760-4841-B99D-6FA6CE133D4D}" presName="parentComposite" presStyleCnt="0"/>
      <dgm:spPr/>
    </dgm:pt>
    <dgm:pt modelId="{F3C704B4-809F-4DE3-9943-C2C442BCAF68}" type="pres">
      <dgm:prSet presAssocID="{32C94CA6-9760-4841-B99D-6FA6CE133D4D}" presName="parent1" presStyleLbl="alignAccFollowNode1" presStyleIdx="0" presStyleCnt="4">
        <dgm:presLayoutVars>
          <dgm:chMax val="4"/>
        </dgm:presLayoutVars>
      </dgm:prSet>
      <dgm:spPr/>
    </dgm:pt>
    <dgm:pt modelId="{CD596C35-B43E-4C99-80FA-A2E6220BF613}" type="pres">
      <dgm:prSet presAssocID="{32C94CA6-9760-4841-B99D-6FA6CE133D4D}" presName="parent2" presStyleLbl="alignAccFollowNode1" presStyleIdx="1" presStyleCnt="4" custLinFactNeighborX="11177" custLinFactNeighborY="-5610">
        <dgm:presLayoutVars>
          <dgm:chMax val="4"/>
        </dgm:presLayoutVars>
      </dgm:prSet>
      <dgm:spPr/>
    </dgm:pt>
    <dgm:pt modelId="{2BC56812-CE4C-40A2-974C-222E8C5FAE50}" type="pres">
      <dgm:prSet presAssocID="{32C94CA6-9760-4841-B99D-6FA6CE133D4D}" presName="childrenComposite" presStyleCnt="0"/>
      <dgm:spPr/>
    </dgm:pt>
    <dgm:pt modelId="{FA275076-412D-4F5E-9F0B-AC4AD9E07592}" type="pres">
      <dgm:prSet presAssocID="{32C94CA6-9760-4841-B99D-6FA6CE133D4D}" presName="dummyMaxCanvas_ChildArea" presStyleCnt="0"/>
      <dgm:spPr/>
    </dgm:pt>
    <dgm:pt modelId="{6669AC7E-194D-447F-9D9F-CADD384F332C}" type="pres">
      <dgm:prSet presAssocID="{32C94CA6-9760-4841-B99D-6FA6CE133D4D}" presName="fulcrum" presStyleLbl="alignAccFollowNode1" presStyleIdx="2" presStyleCnt="4"/>
      <dgm:spPr/>
    </dgm:pt>
    <dgm:pt modelId="{3072660C-A14C-456D-9B72-7B901733B36A}" type="pres">
      <dgm:prSet presAssocID="{32C94CA6-9760-4841-B99D-6FA6CE133D4D}" presName="balance_23" presStyleLbl="alignAccFollowNode1" presStyleIdx="3" presStyleCnt="4" custLinFactNeighborX="1928" custLinFactNeighborY="2006">
        <dgm:presLayoutVars>
          <dgm:bulletEnabled val="1"/>
        </dgm:presLayoutVars>
      </dgm:prSet>
      <dgm:spPr/>
    </dgm:pt>
    <dgm:pt modelId="{48FD655A-F032-4003-8675-33112C66E7D1}" type="pres">
      <dgm:prSet presAssocID="{32C94CA6-9760-4841-B99D-6FA6CE133D4D}" presName="right_23_1" presStyleLbl="node1" presStyleIdx="0" presStyleCnt="5">
        <dgm:presLayoutVars>
          <dgm:bulletEnabled val="1"/>
        </dgm:presLayoutVars>
      </dgm:prSet>
      <dgm:spPr/>
    </dgm:pt>
    <dgm:pt modelId="{2AC40CD3-812C-44AF-AB42-0972E0EC985E}" type="pres">
      <dgm:prSet presAssocID="{32C94CA6-9760-4841-B99D-6FA6CE133D4D}" presName="right_23_2" presStyleLbl="node1" presStyleIdx="1" presStyleCnt="5">
        <dgm:presLayoutVars>
          <dgm:bulletEnabled val="1"/>
        </dgm:presLayoutVars>
      </dgm:prSet>
      <dgm:spPr/>
    </dgm:pt>
    <dgm:pt modelId="{BF7B8351-4070-4D60-8D03-D59A8DA2B658}" type="pres">
      <dgm:prSet presAssocID="{32C94CA6-9760-4841-B99D-6FA6CE133D4D}" presName="right_23_3" presStyleLbl="node1" presStyleIdx="2" presStyleCnt="5">
        <dgm:presLayoutVars>
          <dgm:bulletEnabled val="1"/>
        </dgm:presLayoutVars>
      </dgm:prSet>
      <dgm:spPr/>
    </dgm:pt>
    <dgm:pt modelId="{E8697048-5D52-4987-90AB-D67739120A3E}" type="pres">
      <dgm:prSet presAssocID="{32C94CA6-9760-4841-B99D-6FA6CE133D4D}" presName="left_23_1" presStyleLbl="node1" presStyleIdx="3" presStyleCnt="5">
        <dgm:presLayoutVars>
          <dgm:bulletEnabled val="1"/>
        </dgm:presLayoutVars>
      </dgm:prSet>
      <dgm:spPr/>
    </dgm:pt>
    <dgm:pt modelId="{2DD965EE-4F1A-4485-BCDB-2546CC514BE6}" type="pres">
      <dgm:prSet presAssocID="{32C94CA6-9760-4841-B99D-6FA6CE133D4D}" presName="left_23_2" presStyleLbl="node1" presStyleIdx="4" presStyleCnt="5">
        <dgm:presLayoutVars>
          <dgm:bulletEnabled val="1"/>
        </dgm:presLayoutVars>
      </dgm:prSet>
      <dgm:spPr/>
    </dgm:pt>
  </dgm:ptLst>
  <dgm:cxnLst>
    <dgm:cxn modelId="{2CE72218-4AC6-4F84-81C4-1A527D12CE0F}" type="presOf" srcId="{96FA6094-C627-4392-A9C9-107FA3F2A99A}" destId="{BF7B8351-4070-4D60-8D03-D59A8DA2B658}" srcOrd="0" destOrd="0" presId="urn:microsoft.com/office/officeart/2005/8/layout/balance1"/>
    <dgm:cxn modelId="{3B1EE61E-9B8F-457D-AB1C-57A12AFC2886}" type="presOf" srcId="{32C94CA6-9760-4841-B99D-6FA6CE133D4D}" destId="{C860FF28-F36A-42AD-8A8E-9CC5559226DD}" srcOrd="0" destOrd="0" presId="urn:microsoft.com/office/officeart/2005/8/layout/balance1"/>
    <dgm:cxn modelId="{8B43AC21-0929-4C3D-A777-0AFB11DBE608}" type="presOf" srcId="{CF656E68-8591-4B17-81EF-63BD789BA293}" destId="{CD596C35-B43E-4C99-80FA-A2E6220BF613}" srcOrd="0" destOrd="0" presId="urn:microsoft.com/office/officeart/2005/8/layout/balance1"/>
    <dgm:cxn modelId="{AABA1861-270D-4BC2-B8AD-C11EF8BB7EB3}" srcId="{CF656E68-8591-4B17-81EF-63BD789BA293}" destId="{96FA6094-C627-4392-A9C9-107FA3F2A99A}" srcOrd="2" destOrd="0" parTransId="{7BE96CFF-5A71-4617-9340-C7A74B2EECFB}" sibTransId="{A488C0D0-79AA-47FF-AD0F-7E700DDB8A7D}"/>
    <dgm:cxn modelId="{54ACF363-ADD3-4D53-AC4A-84616A0E75D9}" srcId="{CF656E68-8591-4B17-81EF-63BD789BA293}" destId="{5012C152-6880-4B75-8637-3DA598AFDDAD}" srcOrd="0" destOrd="0" parTransId="{4160ACAC-A906-4F63-A71F-5F4AAD7A44F5}" sibTransId="{68ABBD7B-8570-4001-B751-3CE4CF64F9B5}"/>
    <dgm:cxn modelId="{F8EB7049-6D85-475D-9A6E-0B9417427176}" srcId="{CF656E68-8591-4B17-81EF-63BD789BA293}" destId="{C7F99413-7DB0-4496-8335-E9BFDC5FE84F}" srcOrd="1" destOrd="0" parTransId="{27A3034C-EC5A-4AFE-B78B-97CF02B70AD5}" sibTransId="{C3586B9C-6B88-4762-B836-B9E760E3D273}"/>
    <dgm:cxn modelId="{91F7FF70-FD17-4F91-B317-D2B872BED7D2}" type="presOf" srcId="{023FA7C1-A03A-4898-A338-E69344E54B71}" destId="{F3C704B4-809F-4DE3-9943-C2C442BCAF68}" srcOrd="0" destOrd="0" presId="urn:microsoft.com/office/officeart/2005/8/layout/balance1"/>
    <dgm:cxn modelId="{2C205580-44FE-43F7-BA2F-9F3790842F9C}" srcId="{023FA7C1-A03A-4898-A338-E69344E54B71}" destId="{6F72A760-80FB-4458-9E63-78EDC6C5076A}" srcOrd="1" destOrd="0" parTransId="{55659E03-5264-447E-AF63-5DED4F537E2B}" sibTransId="{3F95C45E-4623-4128-B375-13E0F9A0BE81}"/>
    <dgm:cxn modelId="{CD34C7B7-472E-46E2-AC66-06642636198F}" srcId="{023FA7C1-A03A-4898-A338-E69344E54B71}" destId="{5D4F1BD0-678F-4C71-AA21-A4E5114C944C}" srcOrd="0" destOrd="0" parTransId="{58E6D894-0596-4109-BABB-07A49FD6CCAB}" sibTransId="{FA8A9431-68DC-4885-B8D7-6CFEE8758690}"/>
    <dgm:cxn modelId="{617F1ABC-20D4-4C38-A494-8CEC8197E02C}" type="presOf" srcId="{6F72A760-80FB-4458-9E63-78EDC6C5076A}" destId="{2DD965EE-4F1A-4485-BCDB-2546CC514BE6}" srcOrd="0" destOrd="0" presId="urn:microsoft.com/office/officeart/2005/8/layout/balance1"/>
    <dgm:cxn modelId="{8D9725C6-190B-427A-A181-1ABDAD9DF4FE}" type="presOf" srcId="{C7F99413-7DB0-4496-8335-E9BFDC5FE84F}" destId="{2AC40CD3-812C-44AF-AB42-0972E0EC985E}" srcOrd="0" destOrd="0" presId="urn:microsoft.com/office/officeart/2005/8/layout/balance1"/>
    <dgm:cxn modelId="{F2E1C4DF-274F-4FB1-A053-90C6D784EBD0}" type="presOf" srcId="{5D4F1BD0-678F-4C71-AA21-A4E5114C944C}" destId="{E8697048-5D52-4987-90AB-D67739120A3E}" srcOrd="0" destOrd="0" presId="urn:microsoft.com/office/officeart/2005/8/layout/balance1"/>
    <dgm:cxn modelId="{190123E1-E67C-427F-8E66-CAE1D434E974}" srcId="{32C94CA6-9760-4841-B99D-6FA6CE133D4D}" destId="{023FA7C1-A03A-4898-A338-E69344E54B71}" srcOrd="0" destOrd="0" parTransId="{E0F232CD-4EA7-4FDB-B9F6-976EF0370AFA}" sibTransId="{34AB8FFC-5ABE-4513-8A04-DF0CB76C7B07}"/>
    <dgm:cxn modelId="{268CE4F0-0B98-4B52-ADB7-1BFF6B198149}" type="presOf" srcId="{5012C152-6880-4B75-8637-3DA598AFDDAD}" destId="{48FD655A-F032-4003-8675-33112C66E7D1}" srcOrd="0" destOrd="0" presId="urn:microsoft.com/office/officeart/2005/8/layout/balance1"/>
    <dgm:cxn modelId="{4A9F9AFC-EE94-449A-A7F0-5287E1EEFEF8}" srcId="{32C94CA6-9760-4841-B99D-6FA6CE133D4D}" destId="{CF656E68-8591-4B17-81EF-63BD789BA293}" srcOrd="1" destOrd="0" parTransId="{3F55B84D-52C7-4EB1-A1FB-468E2886CE99}" sibTransId="{D9CC0CD4-19E4-46CF-B3BC-DD3F898B5239}"/>
    <dgm:cxn modelId="{16E7EB20-2873-4E19-97D8-315F36FC7221}" type="presParOf" srcId="{C860FF28-F36A-42AD-8A8E-9CC5559226DD}" destId="{F86EE69C-14B2-4AC1-8C5A-EFE676E5451E}" srcOrd="0" destOrd="0" presId="urn:microsoft.com/office/officeart/2005/8/layout/balance1"/>
    <dgm:cxn modelId="{A53E1710-DDDA-4250-A134-734D4A84838C}" type="presParOf" srcId="{C860FF28-F36A-42AD-8A8E-9CC5559226DD}" destId="{1D7CC875-90B6-4202-9FEE-CA241F7A10A8}" srcOrd="1" destOrd="0" presId="urn:microsoft.com/office/officeart/2005/8/layout/balance1"/>
    <dgm:cxn modelId="{0CF48638-89A9-4A36-9B3B-62445CC050A4}" type="presParOf" srcId="{1D7CC875-90B6-4202-9FEE-CA241F7A10A8}" destId="{F3C704B4-809F-4DE3-9943-C2C442BCAF68}" srcOrd="0" destOrd="0" presId="urn:microsoft.com/office/officeart/2005/8/layout/balance1"/>
    <dgm:cxn modelId="{2A589B28-9343-4337-A043-5C659321C0E6}" type="presParOf" srcId="{1D7CC875-90B6-4202-9FEE-CA241F7A10A8}" destId="{CD596C35-B43E-4C99-80FA-A2E6220BF613}" srcOrd="1" destOrd="0" presId="urn:microsoft.com/office/officeart/2005/8/layout/balance1"/>
    <dgm:cxn modelId="{18C8C23D-7AB5-4025-8E8B-C6362B585180}" type="presParOf" srcId="{C860FF28-F36A-42AD-8A8E-9CC5559226DD}" destId="{2BC56812-CE4C-40A2-974C-222E8C5FAE50}" srcOrd="2" destOrd="0" presId="urn:microsoft.com/office/officeart/2005/8/layout/balance1"/>
    <dgm:cxn modelId="{351A20CE-D730-4ED4-8181-38AF83DCEAF3}" type="presParOf" srcId="{2BC56812-CE4C-40A2-974C-222E8C5FAE50}" destId="{FA275076-412D-4F5E-9F0B-AC4AD9E07592}" srcOrd="0" destOrd="0" presId="urn:microsoft.com/office/officeart/2005/8/layout/balance1"/>
    <dgm:cxn modelId="{AAC399EC-CE4B-4C85-86D9-C372E2AEE7CD}" type="presParOf" srcId="{2BC56812-CE4C-40A2-974C-222E8C5FAE50}" destId="{6669AC7E-194D-447F-9D9F-CADD384F332C}" srcOrd="1" destOrd="0" presId="urn:microsoft.com/office/officeart/2005/8/layout/balance1"/>
    <dgm:cxn modelId="{178C2A2A-F0D3-40F2-94E5-2F077078D808}" type="presParOf" srcId="{2BC56812-CE4C-40A2-974C-222E8C5FAE50}" destId="{3072660C-A14C-456D-9B72-7B901733B36A}" srcOrd="2" destOrd="0" presId="urn:microsoft.com/office/officeart/2005/8/layout/balance1"/>
    <dgm:cxn modelId="{B94F4B88-8C89-43AA-9E88-D0D6FCA77D1B}" type="presParOf" srcId="{2BC56812-CE4C-40A2-974C-222E8C5FAE50}" destId="{48FD655A-F032-4003-8675-33112C66E7D1}" srcOrd="3" destOrd="0" presId="urn:microsoft.com/office/officeart/2005/8/layout/balance1"/>
    <dgm:cxn modelId="{2079BE55-8BE5-46E7-BD6F-7BAF480041E9}" type="presParOf" srcId="{2BC56812-CE4C-40A2-974C-222E8C5FAE50}" destId="{2AC40CD3-812C-44AF-AB42-0972E0EC985E}" srcOrd="4" destOrd="0" presId="urn:microsoft.com/office/officeart/2005/8/layout/balance1"/>
    <dgm:cxn modelId="{3CE869DD-0328-4994-9A34-52616657C3F4}" type="presParOf" srcId="{2BC56812-CE4C-40A2-974C-222E8C5FAE50}" destId="{BF7B8351-4070-4D60-8D03-D59A8DA2B658}" srcOrd="5" destOrd="0" presId="urn:microsoft.com/office/officeart/2005/8/layout/balance1"/>
    <dgm:cxn modelId="{2ACC393B-C119-4C8B-A4B6-0933D44253C3}" type="presParOf" srcId="{2BC56812-CE4C-40A2-974C-222E8C5FAE50}" destId="{E8697048-5D52-4987-90AB-D67739120A3E}" srcOrd="6" destOrd="0" presId="urn:microsoft.com/office/officeart/2005/8/layout/balance1"/>
    <dgm:cxn modelId="{01057E2E-B353-4F15-9496-106E1F0CE744}" type="presParOf" srcId="{2BC56812-CE4C-40A2-974C-222E8C5FAE50}" destId="{2DD965EE-4F1A-4485-BCDB-2546CC514BE6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C704B4-809F-4DE3-9943-C2C442BCAF68}">
      <dsp:nvSpPr>
        <dsp:cNvPr id="0" name=""/>
        <dsp:cNvSpPr/>
      </dsp:nvSpPr>
      <dsp:spPr>
        <a:xfrm>
          <a:off x="1248659" y="0"/>
          <a:ext cx="1085011" cy="602784"/>
        </a:xfrm>
        <a:prstGeom prst="roundRect">
          <a:avLst>
            <a:gd name="adj" fmla="val 10000"/>
          </a:avLst>
        </a:prstGeom>
        <a:solidFill>
          <a:schemeClr val="accent2">
            <a:lumMod val="75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Negative</a:t>
          </a:r>
        </a:p>
      </dsp:txBody>
      <dsp:txXfrm>
        <a:off x="1266314" y="17655"/>
        <a:ext cx="1049701" cy="567474"/>
      </dsp:txXfrm>
    </dsp:sp>
    <dsp:sp modelId="{CD596C35-B43E-4C99-80FA-A2E6220BF613}">
      <dsp:nvSpPr>
        <dsp:cNvPr id="0" name=""/>
        <dsp:cNvSpPr/>
      </dsp:nvSpPr>
      <dsp:spPr>
        <a:xfrm>
          <a:off x="2937170" y="0"/>
          <a:ext cx="1085011" cy="602784"/>
        </a:xfrm>
        <a:prstGeom prst="roundRect">
          <a:avLst>
            <a:gd name="adj" fmla="val 10000"/>
          </a:avLst>
        </a:prstGeom>
        <a:solidFill>
          <a:srgbClr val="00B05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Positive</a:t>
          </a:r>
        </a:p>
      </dsp:txBody>
      <dsp:txXfrm>
        <a:off x="2954825" y="17655"/>
        <a:ext cx="1049701" cy="567474"/>
      </dsp:txXfrm>
    </dsp:sp>
    <dsp:sp modelId="{6669AC7E-194D-447F-9D9F-CADD384F332C}">
      <dsp:nvSpPr>
        <dsp:cNvPr id="0" name=""/>
        <dsp:cNvSpPr/>
      </dsp:nvSpPr>
      <dsp:spPr>
        <a:xfrm>
          <a:off x="2348740" y="2561832"/>
          <a:ext cx="452088" cy="452088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72660C-A14C-456D-9B72-7B901733B36A}">
      <dsp:nvSpPr>
        <dsp:cNvPr id="0" name=""/>
        <dsp:cNvSpPr/>
      </dsp:nvSpPr>
      <dsp:spPr>
        <a:xfrm rot="240000">
          <a:off x="1276214" y="2375701"/>
          <a:ext cx="2713357" cy="18973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FD655A-F032-4003-8675-33112C66E7D1}">
      <dsp:nvSpPr>
        <dsp:cNvPr id="0" name=""/>
        <dsp:cNvSpPr/>
      </dsp:nvSpPr>
      <dsp:spPr>
        <a:xfrm rot="240000">
          <a:off x="2847241" y="1893720"/>
          <a:ext cx="1082603" cy="504382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6</a:t>
          </a:r>
          <a:r>
            <a:rPr lang="en-US" sz="1200" kern="1200" dirty="0">
              <a:solidFill>
                <a:schemeClr val="tx1"/>
              </a:solidFill>
            </a:rPr>
            <a:t> Detractors to Passive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871863" y="1918342"/>
        <a:ext cx="1033359" cy="455138"/>
      </dsp:txXfrm>
    </dsp:sp>
    <dsp:sp modelId="{2AC40CD3-812C-44AF-AB42-0972E0EC985E}">
      <dsp:nvSpPr>
        <dsp:cNvPr id="0" name=""/>
        <dsp:cNvSpPr/>
      </dsp:nvSpPr>
      <dsp:spPr>
        <a:xfrm rot="240000">
          <a:off x="2886422" y="1351214"/>
          <a:ext cx="1082603" cy="504382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3 </a:t>
          </a:r>
          <a:r>
            <a:rPr lang="en-US" sz="1200" kern="1200" dirty="0">
              <a:solidFill>
                <a:schemeClr val="tx1"/>
              </a:solidFill>
            </a:rPr>
            <a:t>Detractors to Promoters</a:t>
          </a:r>
        </a:p>
      </dsp:txBody>
      <dsp:txXfrm>
        <a:off x="2911044" y="1375836"/>
        <a:ext cx="1033359" cy="455138"/>
      </dsp:txXfrm>
    </dsp:sp>
    <dsp:sp modelId="{BF7B8351-4070-4D60-8D03-D59A8DA2B658}">
      <dsp:nvSpPr>
        <dsp:cNvPr id="0" name=""/>
        <dsp:cNvSpPr/>
      </dsp:nvSpPr>
      <dsp:spPr>
        <a:xfrm rot="240000">
          <a:off x="2925603" y="820764"/>
          <a:ext cx="1082603" cy="504382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6 </a:t>
          </a:r>
          <a:r>
            <a:rPr lang="en-US" sz="1100" kern="1200" dirty="0">
              <a:solidFill>
                <a:schemeClr val="tx1"/>
              </a:solidFill>
            </a:rPr>
            <a:t>Passive to Promoters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2950225" y="845386"/>
        <a:ext cx="1033359" cy="455138"/>
      </dsp:txXfrm>
    </dsp:sp>
    <dsp:sp modelId="{E8697048-5D52-4987-90AB-D67739120A3E}">
      <dsp:nvSpPr>
        <dsp:cNvPr id="0" name=""/>
        <dsp:cNvSpPr/>
      </dsp:nvSpPr>
      <dsp:spPr>
        <a:xfrm rot="240000">
          <a:off x="1295072" y="1785219"/>
          <a:ext cx="1082603" cy="504382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Detractors up by </a:t>
          </a:r>
          <a:r>
            <a:rPr lang="en-US" sz="1600" kern="1200" dirty="0">
              <a:solidFill>
                <a:schemeClr val="tx1"/>
              </a:solidFill>
            </a:rPr>
            <a:t>3</a:t>
          </a:r>
        </a:p>
      </dsp:txBody>
      <dsp:txXfrm>
        <a:off x="1319694" y="1809841"/>
        <a:ext cx="1033359" cy="455138"/>
      </dsp:txXfrm>
    </dsp:sp>
    <dsp:sp modelId="{2DD965EE-4F1A-4485-BCDB-2546CC514BE6}">
      <dsp:nvSpPr>
        <dsp:cNvPr id="0" name=""/>
        <dsp:cNvSpPr/>
      </dsp:nvSpPr>
      <dsp:spPr>
        <a:xfrm rot="240000">
          <a:off x="1334253" y="1242713"/>
          <a:ext cx="1082603" cy="504382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Promoters down by </a:t>
          </a:r>
          <a:r>
            <a:rPr lang="en-US" sz="1600" kern="1200" dirty="0">
              <a:solidFill>
                <a:schemeClr val="tx1"/>
              </a:solidFill>
            </a:rPr>
            <a:t>4</a:t>
          </a:r>
        </a:p>
      </dsp:txBody>
      <dsp:txXfrm>
        <a:off x="1358875" y="1267335"/>
        <a:ext cx="1033359" cy="455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0.76777</cdr:x>
      <cdr:y>0.07825</cdr:y>
    </cdr:from>
    <cdr:to>
      <cdr:x>0.76892</cdr:x>
      <cdr:y>0.91227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06D38A71-445C-4970-8C48-4235352ACC69}"/>
            </a:ext>
          </a:extLst>
        </cdr:cNvPr>
        <cdr:cNvCxnSpPr/>
      </cdr:nvCxnSpPr>
      <cdr:spPr>
        <a:xfrm xmlns:a="http://schemas.openxmlformats.org/drawingml/2006/main">
          <a:off x="5295579" y="287398"/>
          <a:ext cx="7932" cy="3063222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bg1">
              <a:lumMod val="65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0.2237</cdr:x>
      <cdr:y>0.08759</cdr:y>
    </cdr:from>
    <cdr:to>
      <cdr:x>0.22485</cdr:x>
      <cdr:y>0.92161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06D38A71-445C-4970-8C48-4235352ACC69}"/>
            </a:ext>
          </a:extLst>
        </cdr:cNvPr>
        <cdr:cNvCxnSpPr/>
      </cdr:nvCxnSpPr>
      <cdr:spPr>
        <a:xfrm xmlns:a="http://schemas.openxmlformats.org/drawingml/2006/main">
          <a:off x="1542944" y="321688"/>
          <a:ext cx="7928" cy="306324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bg1">
              <a:lumMod val="65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32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256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7227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6" name="Google Shape;6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7037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6965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9390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9812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699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alt Lake City Cover Page">
  <p:cSld name="Salt Lake City Cover Pag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6" descr="8189936015_ce682d6fe1_b.jpg"/>
          <p:cNvPicPr preferRelativeResize="0"/>
          <p:nvPr/>
        </p:nvPicPr>
        <p:blipFill rotWithShape="1">
          <a:blip r:embed="rId2">
            <a:alphaModFix/>
          </a:blip>
          <a:srcRect t="7833" b="7832"/>
          <a:stretch/>
        </p:blipFill>
        <p:spPr>
          <a:xfrm>
            <a:off x="0" y="1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6"/>
          <p:cNvSpPr/>
          <p:nvPr/>
        </p:nvSpPr>
        <p:spPr>
          <a:xfrm>
            <a:off x="2" y="0"/>
            <a:ext cx="9143999" cy="5143500"/>
          </a:xfrm>
          <a:prstGeom prst="rect">
            <a:avLst/>
          </a:prstGeom>
          <a:gradFill>
            <a:gsLst>
              <a:gs pos="0">
                <a:srgbClr val="5689B8">
                  <a:alpha val="60000"/>
                </a:srgbClr>
              </a:gs>
              <a:gs pos="42000">
                <a:srgbClr val="5689B8">
                  <a:alpha val="60000"/>
                </a:srgbClr>
              </a:gs>
              <a:gs pos="100000">
                <a:srgbClr val="CE3C29">
                  <a:alpha val="43921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16" descr="edcUTAH-logo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388" y="3466268"/>
            <a:ext cx="1316185" cy="120891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6"/>
          <p:cNvSpPr txBox="1">
            <a:spLocks noGrp="1"/>
          </p:cNvSpPr>
          <p:nvPr>
            <p:ph type="title"/>
          </p:nvPr>
        </p:nvSpPr>
        <p:spPr>
          <a:xfrm>
            <a:off x="429546" y="1071049"/>
            <a:ext cx="5718841" cy="137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  <a:defRPr sz="3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ith 3 red circles">
  <p:cSld name="Section Header with 3 red circle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6" descr="DJI_0424.jpg"/>
          <p:cNvPicPr preferRelativeResize="0"/>
          <p:nvPr/>
        </p:nvPicPr>
        <p:blipFill rotWithShape="1">
          <a:blip r:embed="rId2">
            <a:alphaModFix/>
          </a:blip>
          <a:srcRect t="40136" b="23742"/>
          <a:stretch/>
        </p:blipFill>
        <p:spPr>
          <a:xfrm>
            <a:off x="0" y="0"/>
            <a:ext cx="9144000" cy="185517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6"/>
          <p:cNvSpPr/>
          <p:nvPr/>
        </p:nvSpPr>
        <p:spPr>
          <a:xfrm>
            <a:off x="2" y="0"/>
            <a:ext cx="9143999" cy="1848071"/>
          </a:xfrm>
          <a:prstGeom prst="rect">
            <a:avLst/>
          </a:prstGeom>
          <a:gradFill>
            <a:gsLst>
              <a:gs pos="0">
                <a:srgbClr val="5689B8">
                  <a:alpha val="60000"/>
                </a:srgbClr>
              </a:gs>
              <a:gs pos="42000">
                <a:srgbClr val="5689B8">
                  <a:alpha val="60000"/>
                </a:srgbClr>
              </a:gs>
              <a:gs pos="100000">
                <a:srgbClr val="CE3C29">
                  <a:alpha val="43921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6"/>
          <p:cNvSpPr/>
          <p:nvPr/>
        </p:nvSpPr>
        <p:spPr>
          <a:xfrm rot="5400000">
            <a:off x="4554856" y="819341"/>
            <a:ext cx="34289" cy="5126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6"/>
          <p:cNvSpPr/>
          <p:nvPr/>
        </p:nvSpPr>
        <p:spPr>
          <a:xfrm>
            <a:off x="1691625" y="2247183"/>
            <a:ext cx="426875" cy="426875"/>
          </a:xfrm>
          <a:prstGeom prst="ellipse">
            <a:avLst/>
          </a:prstGeom>
          <a:noFill/>
          <a:ln w="12700" cap="flat" cmpd="sng">
            <a:solidFill>
              <a:srgbClr val="CD3B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6"/>
          <p:cNvSpPr/>
          <p:nvPr/>
        </p:nvSpPr>
        <p:spPr>
          <a:xfrm>
            <a:off x="1691625" y="3998343"/>
            <a:ext cx="426875" cy="426875"/>
          </a:xfrm>
          <a:prstGeom prst="ellipse">
            <a:avLst/>
          </a:prstGeom>
          <a:noFill/>
          <a:ln w="12700" cap="flat" cmpd="sng">
            <a:solidFill>
              <a:srgbClr val="CD3B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6"/>
          <p:cNvSpPr/>
          <p:nvPr/>
        </p:nvSpPr>
        <p:spPr>
          <a:xfrm>
            <a:off x="1695814" y="3095000"/>
            <a:ext cx="426875" cy="426875"/>
          </a:xfrm>
          <a:prstGeom prst="ellipse">
            <a:avLst/>
          </a:prstGeom>
          <a:noFill/>
          <a:ln w="12700" cap="flat" cmpd="sng">
            <a:solidFill>
              <a:srgbClr val="CD3B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6"/>
          <p:cNvSpPr txBox="1">
            <a:spLocks noGrp="1"/>
          </p:cNvSpPr>
          <p:nvPr>
            <p:ph type="title"/>
          </p:nvPr>
        </p:nvSpPr>
        <p:spPr>
          <a:xfrm>
            <a:off x="1766120" y="719563"/>
            <a:ext cx="5611761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1"/>
          </p:nvPr>
        </p:nvSpPr>
        <p:spPr>
          <a:xfrm>
            <a:off x="1770132" y="2330876"/>
            <a:ext cx="27443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body" idx="2"/>
          </p:nvPr>
        </p:nvSpPr>
        <p:spPr>
          <a:xfrm>
            <a:off x="1772033" y="3165321"/>
            <a:ext cx="27443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body" idx="3"/>
          </p:nvPr>
        </p:nvSpPr>
        <p:spPr>
          <a:xfrm>
            <a:off x="1767472" y="4071776"/>
            <a:ext cx="27443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body" idx="4"/>
          </p:nvPr>
        </p:nvSpPr>
        <p:spPr>
          <a:xfrm>
            <a:off x="2269086" y="2330059"/>
            <a:ext cx="2363844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body" idx="5"/>
          </p:nvPr>
        </p:nvSpPr>
        <p:spPr>
          <a:xfrm>
            <a:off x="2269085" y="2574742"/>
            <a:ext cx="3733781" cy="210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body" idx="6"/>
          </p:nvPr>
        </p:nvSpPr>
        <p:spPr>
          <a:xfrm>
            <a:off x="2269086" y="3165321"/>
            <a:ext cx="2363844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body" idx="7"/>
          </p:nvPr>
        </p:nvSpPr>
        <p:spPr>
          <a:xfrm>
            <a:off x="2269085" y="3410004"/>
            <a:ext cx="3733781" cy="210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body" idx="8"/>
          </p:nvPr>
        </p:nvSpPr>
        <p:spPr>
          <a:xfrm>
            <a:off x="2269086" y="4071776"/>
            <a:ext cx="2363844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body" idx="9"/>
          </p:nvPr>
        </p:nvSpPr>
        <p:spPr>
          <a:xfrm>
            <a:off x="2269085" y="4316459"/>
            <a:ext cx="3733781" cy="210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ith 4 red circles">
  <p:cSld name="Section Header with 4 red circle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7" descr="DJI_0424.jpg"/>
          <p:cNvPicPr preferRelativeResize="0"/>
          <p:nvPr/>
        </p:nvPicPr>
        <p:blipFill rotWithShape="1">
          <a:blip r:embed="rId2">
            <a:alphaModFix/>
          </a:blip>
          <a:srcRect t="40136" b="23742"/>
          <a:stretch/>
        </p:blipFill>
        <p:spPr>
          <a:xfrm>
            <a:off x="0" y="0"/>
            <a:ext cx="9144000" cy="185517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7"/>
          <p:cNvSpPr/>
          <p:nvPr/>
        </p:nvSpPr>
        <p:spPr>
          <a:xfrm>
            <a:off x="2" y="0"/>
            <a:ext cx="9143999" cy="1848071"/>
          </a:xfrm>
          <a:prstGeom prst="rect">
            <a:avLst/>
          </a:prstGeom>
          <a:gradFill>
            <a:gsLst>
              <a:gs pos="0">
                <a:srgbClr val="5689B8">
                  <a:alpha val="60000"/>
                </a:srgbClr>
              </a:gs>
              <a:gs pos="42000">
                <a:srgbClr val="5689B8">
                  <a:alpha val="60000"/>
                </a:srgbClr>
              </a:gs>
              <a:gs pos="100000">
                <a:srgbClr val="CE3C29">
                  <a:alpha val="43921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7"/>
          <p:cNvSpPr/>
          <p:nvPr/>
        </p:nvSpPr>
        <p:spPr>
          <a:xfrm rot="5400000">
            <a:off x="4554856" y="819341"/>
            <a:ext cx="34289" cy="5126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7"/>
          <p:cNvSpPr/>
          <p:nvPr/>
        </p:nvSpPr>
        <p:spPr>
          <a:xfrm>
            <a:off x="641758" y="2416518"/>
            <a:ext cx="426875" cy="426875"/>
          </a:xfrm>
          <a:prstGeom prst="ellipse">
            <a:avLst/>
          </a:prstGeom>
          <a:noFill/>
          <a:ln w="12700" cap="flat" cmpd="sng">
            <a:solidFill>
              <a:srgbClr val="CD3B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7"/>
          <p:cNvSpPr/>
          <p:nvPr/>
        </p:nvSpPr>
        <p:spPr>
          <a:xfrm>
            <a:off x="641760" y="3576267"/>
            <a:ext cx="426875" cy="426875"/>
          </a:xfrm>
          <a:prstGeom prst="ellipse">
            <a:avLst/>
          </a:prstGeom>
          <a:noFill/>
          <a:ln w="12700" cap="flat" cmpd="sng">
            <a:solidFill>
              <a:srgbClr val="CD3B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7"/>
          <p:cNvSpPr/>
          <p:nvPr/>
        </p:nvSpPr>
        <p:spPr>
          <a:xfrm>
            <a:off x="4542732" y="2416518"/>
            <a:ext cx="426875" cy="426875"/>
          </a:xfrm>
          <a:prstGeom prst="ellipse">
            <a:avLst/>
          </a:prstGeom>
          <a:noFill/>
          <a:ln w="12700" cap="flat" cmpd="sng">
            <a:solidFill>
              <a:srgbClr val="CD3B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7"/>
          <p:cNvSpPr/>
          <p:nvPr/>
        </p:nvSpPr>
        <p:spPr>
          <a:xfrm>
            <a:off x="4542733" y="3576267"/>
            <a:ext cx="426875" cy="426875"/>
          </a:xfrm>
          <a:prstGeom prst="ellipse">
            <a:avLst/>
          </a:prstGeom>
          <a:noFill/>
          <a:ln w="12700" cap="flat" cmpd="sng">
            <a:solidFill>
              <a:srgbClr val="CD3B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7"/>
          <p:cNvSpPr txBox="1">
            <a:spLocks noGrp="1"/>
          </p:cNvSpPr>
          <p:nvPr>
            <p:ph type="title"/>
          </p:nvPr>
        </p:nvSpPr>
        <p:spPr>
          <a:xfrm>
            <a:off x="1766120" y="719563"/>
            <a:ext cx="5611761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body" idx="1"/>
          </p:nvPr>
        </p:nvSpPr>
        <p:spPr>
          <a:xfrm>
            <a:off x="720265" y="2500211"/>
            <a:ext cx="27443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body" idx="2"/>
          </p:nvPr>
        </p:nvSpPr>
        <p:spPr>
          <a:xfrm>
            <a:off x="720107" y="3646588"/>
            <a:ext cx="27443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body" idx="3"/>
          </p:nvPr>
        </p:nvSpPr>
        <p:spPr>
          <a:xfrm>
            <a:off x="4618952" y="3646588"/>
            <a:ext cx="27443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body" idx="4"/>
          </p:nvPr>
        </p:nvSpPr>
        <p:spPr>
          <a:xfrm>
            <a:off x="4618579" y="2489951"/>
            <a:ext cx="27443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7"/>
          <p:cNvSpPr txBox="1">
            <a:spLocks noGrp="1"/>
          </p:cNvSpPr>
          <p:nvPr>
            <p:ph type="body" idx="5"/>
          </p:nvPr>
        </p:nvSpPr>
        <p:spPr>
          <a:xfrm>
            <a:off x="1226353" y="2500211"/>
            <a:ext cx="2363844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body" idx="6"/>
          </p:nvPr>
        </p:nvSpPr>
        <p:spPr>
          <a:xfrm>
            <a:off x="1226353" y="2752534"/>
            <a:ext cx="285106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body" idx="7"/>
          </p:nvPr>
        </p:nvSpPr>
        <p:spPr>
          <a:xfrm>
            <a:off x="1226353" y="3642249"/>
            <a:ext cx="2363844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27"/>
          <p:cNvSpPr txBox="1">
            <a:spLocks noGrp="1"/>
          </p:cNvSpPr>
          <p:nvPr>
            <p:ph type="body" idx="8"/>
          </p:nvPr>
        </p:nvSpPr>
        <p:spPr>
          <a:xfrm>
            <a:off x="1226353" y="3894572"/>
            <a:ext cx="285106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27"/>
          <p:cNvSpPr txBox="1">
            <a:spLocks noGrp="1"/>
          </p:cNvSpPr>
          <p:nvPr>
            <p:ph type="body" idx="9"/>
          </p:nvPr>
        </p:nvSpPr>
        <p:spPr>
          <a:xfrm>
            <a:off x="5120193" y="3642249"/>
            <a:ext cx="2363844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body" idx="13"/>
          </p:nvPr>
        </p:nvSpPr>
        <p:spPr>
          <a:xfrm>
            <a:off x="5120193" y="3894572"/>
            <a:ext cx="285106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4"/>
          </p:nvPr>
        </p:nvSpPr>
        <p:spPr>
          <a:xfrm>
            <a:off x="5120193" y="2500211"/>
            <a:ext cx="2363844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body" idx="15"/>
          </p:nvPr>
        </p:nvSpPr>
        <p:spPr>
          <a:xfrm>
            <a:off x="5120193" y="2752534"/>
            <a:ext cx="285106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ation">
  <p:cSld name="Quota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8" descr="blog-featured-image.jpg"/>
          <p:cNvPicPr preferRelativeResize="0"/>
          <p:nvPr/>
        </p:nvPicPr>
        <p:blipFill rotWithShape="1">
          <a:blip r:embed="rId2">
            <a:alphaModFix/>
          </a:blip>
          <a:srcRect l="12778" r="12778" b="6722"/>
          <a:stretch/>
        </p:blipFill>
        <p:spPr>
          <a:xfrm>
            <a:off x="0" y="1"/>
            <a:ext cx="9144000" cy="479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8"/>
          <p:cNvSpPr/>
          <p:nvPr/>
        </p:nvSpPr>
        <p:spPr>
          <a:xfrm>
            <a:off x="-1" y="0"/>
            <a:ext cx="9143999" cy="4797778"/>
          </a:xfrm>
          <a:prstGeom prst="rect">
            <a:avLst/>
          </a:prstGeom>
          <a:gradFill>
            <a:gsLst>
              <a:gs pos="0">
                <a:srgbClr val="2A4D6C">
                  <a:alpha val="60000"/>
                </a:srgbClr>
              </a:gs>
              <a:gs pos="42000">
                <a:srgbClr val="2A4D6C">
                  <a:alpha val="60000"/>
                </a:srgbClr>
              </a:gs>
              <a:gs pos="100000">
                <a:srgbClr val="CE3C29">
                  <a:alpha val="43921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8"/>
          <p:cNvSpPr txBox="1">
            <a:spLocks noGrp="1"/>
          </p:cNvSpPr>
          <p:nvPr>
            <p:ph type="title"/>
          </p:nvPr>
        </p:nvSpPr>
        <p:spPr>
          <a:xfrm>
            <a:off x="719919" y="1418226"/>
            <a:ext cx="7704160" cy="122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Arch">
  <p:cSld name="Transition - Arch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9" descr="delicate-arch-sunset-rock-formation.jpg"/>
          <p:cNvPicPr preferRelativeResize="0"/>
          <p:nvPr/>
        </p:nvPicPr>
        <p:blipFill rotWithShape="1">
          <a:blip r:embed="rId2">
            <a:alphaModFix/>
          </a:blip>
          <a:srcRect t="7802" b="13351"/>
          <a:stretch/>
        </p:blipFill>
        <p:spPr>
          <a:xfrm>
            <a:off x="0" y="0"/>
            <a:ext cx="9144000" cy="480526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>
            <a:off x="216757" y="266400"/>
            <a:ext cx="5644815" cy="130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1"/>
          </p:nvPr>
        </p:nvSpPr>
        <p:spPr>
          <a:xfrm>
            <a:off x="6370817" y="487256"/>
            <a:ext cx="1838157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Custom Image">
  <p:cSld name="Transition - Custom Imag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216757" y="266400"/>
            <a:ext cx="4012958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216757" y="1232244"/>
            <a:ext cx="1456168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30"/>
          <p:cNvSpPr/>
          <p:nvPr/>
        </p:nvSpPr>
        <p:spPr>
          <a:xfrm>
            <a:off x="0" y="4805267"/>
            <a:ext cx="9144000" cy="338233"/>
          </a:xfrm>
          <a:prstGeom prst="rect">
            <a:avLst/>
          </a:prstGeom>
          <a:gradFill>
            <a:gsLst>
              <a:gs pos="0">
                <a:srgbClr val="EEEEEE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372" y="4870865"/>
            <a:ext cx="2249424" cy="182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Set Images with text and chart">
  <p:cSld name="Four Set Images with text and char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>
            <a:spLocks noGrp="1"/>
          </p:cNvSpPr>
          <p:nvPr>
            <p:ph type="title"/>
          </p:nvPr>
        </p:nvSpPr>
        <p:spPr>
          <a:xfrm>
            <a:off x="754773" y="407065"/>
            <a:ext cx="3685606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21" name="Google Shape;121;p31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1" descr="delicate-arch-sunset-rock-formation.jpg"/>
          <p:cNvPicPr preferRelativeResize="0"/>
          <p:nvPr/>
        </p:nvPicPr>
        <p:blipFill rotWithShape="1">
          <a:blip r:embed="rId3">
            <a:alphaModFix/>
          </a:blip>
          <a:srcRect t="496" b="496"/>
          <a:stretch/>
        </p:blipFill>
        <p:spPr>
          <a:xfrm>
            <a:off x="4565071" y="608679"/>
            <a:ext cx="1932709" cy="1274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1" descr="24908909.jpg"/>
          <p:cNvPicPr preferRelativeResize="0"/>
          <p:nvPr/>
        </p:nvPicPr>
        <p:blipFill rotWithShape="1">
          <a:blip r:embed="rId4">
            <a:alphaModFix/>
          </a:blip>
          <a:srcRect l="25118" r="25118"/>
          <a:stretch/>
        </p:blipFill>
        <p:spPr>
          <a:xfrm>
            <a:off x="4565070" y="2016897"/>
            <a:ext cx="1932709" cy="258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1" descr="7bbb475303.jpg"/>
          <p:cNvPicPr preferRelativeResize="0"/>
          <p:nvPr/>
        </p:nvPicPr>
        <p:blipFill rotWithShape="1">
          <a:blip r:embed="rId5">
            <a:alphaModFix/>
          </a:blip>
          <a:srcRect l="25129" r="25129"/>
          <a:stretch/>
        </p:blipFill>
        <p:spPr>
          <a:xfrm>
            <a:off x="6622472" y="608679"/>
            <a:ext cx="1932709" cy="258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1" descr="8189936015_ce682d6fe1_b.jpg"/>
          <p:cNvPicPr preferRelativeResize="0"/>
          <p:nvPr/>
        </p:nvPicPr>
        <p:blipFill rotWithShape="1">
          <a:blip r:embed="rId6">
            <a:alphaModFix/>
          </a:blip>
          <a:srcRect t="579" b="578"/>
          <a:stretch/>
        </p:blipFill>
        <p:spPr>
          <a:xfrm>
            <a:off x="6622471" y="3332019"/>
            <a:ext cx="1932709" cy="127461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1"/>
          <p:cNvSpPr txBox="1">
            <a:spLocks noGrp="1"/>
          </p:cNvSpPr>
          <p:nvPr>
            <p:ph type="body" idx="1"/>
          </p:nvPr>
        </p:nvSpPr>
        <p:spPr>
          <a:xfrm>
            <a:off x="852488" y="1158875"/>
            <a:ext cx="3048000" cy="118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>
            <a:spLocks noGrp="1"/>
          </p:cNvSpPr>
          <p:nvPr>
            <p:ph type="chart" idx="2"/>
          </p:nvPr>
        </p:nvSpPr>
        <p:spPr>
          <a:xfrm>
            <a:off x="852488" y="2547938"/>
            <a:ext cx="3047568" cy="177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Image Placeholders with text and chart">
  <p:cSld name="Four Image Placeholders with text and char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2"/>
          <p:cNvSpPr>
            <a:spLocks noGrp="1"/>
          </p:cNvSpPr>
          <p:nvPr>
            <p:ph type="pic" idx="2"/>
          </p:nvPr>
        </p:nvSpPr>
        <p:spPr>
          <a:xfrm>
            <a:off x="6622471" y="3332019"/>
            <a:ext cx="1932709" cy="1274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32"/>
          <p:cNvSpPr>
            <a:spLocks noGrp="1"/>
          </p:cNvSpPr>
          <p:nvPr>
            <p:ph type="pic" idx="3"/>
          </p:nvPr>
        </p:nvSpPr>
        <p:spPr>
          <a:xfrm>
            <a:off x="4565071" y="608679"/>
            <a:ext cx="1932709" cy="1274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32"/>
          <p:cNvSpPr>
            <a:spLocks noGrp="1"/>
          </p:cNvSpPr>
          <p:nvPr>
            <p:ph type="pic" idx="4"/>
          </p:nvPr>
        </p:nvSpPr>
        <p:spPr>
          <a:xfrm>
            <a:off x="4565070" y="2016897"/>
            <a:ext cx="1932709" cy="2589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32"/>
          <p:cNvSpPr>
            <a:spLocks noGrp="1"/>
          </p:cNvSpPr>
          <p:nvPr>
            <p:ph type="pic" idx="5"/>
          </p:nvPr>
        </p:nvSpPr>
        <p:spPr>
          <a:xfrm>
            <a:off x="6622472" y="608679"/>
            <a:ext cx="1932709" cy="2589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32"/>
          <p:cNvSpPr txBox="1">
            <a:spLocks noGrp="1"/>
          </p:cNvSpPr>
          <p:nvPr>
            <p:ph type="title"/>
          </p:nvPr>
        </p:nvSpPr>
        <p:spPr>
          <a:xfrm>
            <a:off x="754773" y="407065"/>
            <a:ext cx="3685606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34" name="Google Shape;134;p32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2"/>
          <p:cNvSpPr txBox="1">
            <a:spLocks noGrp="1"/>
          </p:cNvSpPr>
          <p:nvPr>
            <p:ph type="body" idx="1"/>
          </p:nvPr>
        </p:nvSpPr>
        <p:spPr>
          <a:xfrm>
            <a:off x="852488" y="1158875"/>
            <a:ext cx="3048000" cy="118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32"/>
          <p:cNvSpPr>
            <a:spLocks noGrp="1"/>
          </p:cNvSpPr>
          <p:nvPr>
            <p:ph type="chart" idx="6"/>
          </p:nvPr>
        </p:nvSpPr>
        <p:spPr>
          <a:xfrm>
            <a:off x="852488" y="2547938"/>
            <a:ext cx="3047568" cy="177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our Image Placeholders with text and chart">
  <p:cSld name="1_Four Image Placeholders with text and char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3"/>
          <p:cNvSpPr>
            <a:spLocks noGrp="1"/>
          </p:cNvSpPr>
          <p:nvPr>
            <p:ph type="pic" idx="2"/>
          </p:nvPr>
        </p:nvSpPr>
        <p:spPr>
          <a:xfrm>
            <a:off x="6622471" y="3332019"/>
            <a:ext cx="1932709" cy="1274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33"/>
          <p:cNvSpPr>
            <a:spLocks noGrp="1"/>
          </p:cNvSpPr>
          <p:nvPr>
            <p:ph type="pic" idx="3"/>
          </p:nvPr>
        </p:nvSpPr>
        <p:spPr>
          <a:xfrm>
            <a:off x="4565071" y="608679"/>
            <a:ext cx="1932709" cy="1274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33"/>
          <p:cNvSpPr>
            <a:spLocks noGrp="1"/>
          </p:cNvSpPr>
          <p:nvPr>
            <p:ph type="pic" idx="4"/>
          </p:nvPr>
        </p:nvSpPr>
        <p:spPr>
          <a:xfrm>
            <a:off x="4565070" y="2016897"/>
            <a:ext cx="1932709" cy="2589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33"/>
          <p:cNvSpPr>
            <a:spLocks noGrp="1"/>
          </p:cNvSpPr>
          <p:nvPr>
            <p:ph type="pic" idx="5"/>
          </p:nvPr>
        </p:nvSpPr>
        <p:spPr>
          <a:xfrm>
            <a:off x="6622472" y="608679"/>
            <a:ext cx="1932709" cy="2589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33"/>
          <p:cNvSpPr txBox="1">
            <a:spLocks noGrp="1"/>
          </p:cNvSpPr>
          <p:nvPr>
            <p:ph type="title"/>
          </p:nvPr>
        </p:nvSpPr>
        <p:spPr>
          <a:xfrm>
            <a:off x="754773" y="407065"/>
            <a:ext cx="3685606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43" name="Google Shape;143;p33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3"/>
          <p:cNvSpPr>
            <a:spLocks noGrp="1"/>
          </p:cNvSpPr>
          <p:nvPr>
            <p:ph type="chart" idx="6"/>
          </p:nvPr>
        </p:nvSpPr>
        <p:spPr>
          <a:xfrm>
            <a:off x="852488" y="2547938"/>
            <a:ext cx="3047568" cy="177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33"/>
          <p:cNvSpPr txBox="1">
            <a:spLocks noGrp="1"/>
          </p:cNvSpPr>
          <p:nvPr>
            <p:ph type="body" idx="1"/>
          </p:nvPr>
        </p:nvSpPr>
        <p:spPr>
          <a:xfrm>
            <a:off x="852488" y="1158662"/>
            <a:ext cx="3047568" cy="124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›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Content Left - Fixed">
  <p:cSld name="Image Right Content Left - Fixed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4"/>
          <p:cNvSpPr txBox="1">
            <a:spLocks noGrp="1"/>
          </p:cNvSpPr>
          <p:nvPr>
            <p:ph type="title"/>
          </p:nvPr>
        </p:nvSpPr>
        <p:spPr>
          <a:xfrm>
            <a:off x="628650" y="407370"/>
            <a:ext cx="5249636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48" name="Google Shape;148;p34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4" descr="slide_216636_806203_huge.jpg"/>
          <p:cNvPicPr preferRelativeResize="0"/>
          <p:nvPr/>
        </p:nvPicPr>
        <p:blipFill rotWithShape="1">
          <a:blip r:embed="rId3">
            <a:alphaModFix/>
          </a:blip>
          <a:srcRect l="42638" t="6612" r="23204" b="5542"/>
          <a:stretch/>
        </p:blipFill>
        <p:spPr>
          <a:xfrm>
            <a:off x="6382512" y="0"/>
            <a:ext cx="2761488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667560" y="1387878"/>
            <a:ext cx="5202238" cy="257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›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Content Right - Fixed">
  <p:cSld name="Image Left Content Right - Fixed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3371156" y="467971"/>
            <a:ext cx="4637218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3" name="Google Shape;153;p35"/>
          <p:cNvSpPr/>
          <p:nvPr/>
        </p:nvSpPr>
        <p:spPr>
          <a:xfrm>
            <a:off x="3146215" y="323015"/>
            <a:ext cx="34289" cy="5126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765146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5"/>
          <p:cNvSpPr txBox="1">
            <a:spLocks noGrp="1"/>
          </p:cNvSpPr>
          <p:nvPr>
            <p:ph type="body" idx="1"/>
          </p:nvPr>
        </p:nvSpPr>
        <p:spPr>
          <a:xfrm>
            <a:off x="3299410" y="1434869"/>
            <a:ext cx="5202238" cy="298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›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Content Left - Custom">
  <p:cSld name="Image Right Content Left - Custom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>
            <a:spLocks noGrp="1"/>
          </p:cNvSpPr>
          <p:nvPr>
            <p:ph type="title"/>
          </p:nvPr>
        </p:nvSpPr>
        <p:spPr>
          <a:xfrm>
            <a:off x="628650" y="407370"/>
            <a:ext cx="5249636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8" name="Google Shape;18;p17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7"/>
          <p:cNvSpPr>
            <a:spLocks noGrp="1"/>
          </p:cNvSpPr>
          <p:nvPr>
            <p:ph type="pic" idx="2"/>
          </p:nvPr>
        </p:nvSpPr>
        <p:spPr>
          <a:xfrm>
            <a:off x="5878286" y="0"/>
            <a:ext cx="3265715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body" idx="1"/>
          </p:nvPr>
        </p:nvSpPr>
        <p:spPr>
          <a:xfrm>
            <a:off x="676048" y="999258"/>
            <a:ext cx="4387442" cy="345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›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Content Right - Custom">
  <p:cSld name="Image Left Content Right - Custom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6"/>
          <p:cNvSpPr txBox="1">
            <a:spLocks noGrp="1"/>
          </p:cNvSpPr>
          <p:nvPr>
            <p:ph type="title"/>
          </p:nvPr>
        </p:nvSpPr>
        <p:spPr>
          <a:xfrm>
            <a:off x="3371156" y="467971"/>
            <a:ext cx="4637218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8" name="Google Shape;158;p36"/>
          <p:cNvSpPr/>
          <p:nvPr/>
        </p:nvSpPr>
        <p:spPr>
          <a:xfrm>
            <a:off x="3146215" y="323015"/>
            <a:ext cx="34289" cy="5126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6"/>
          <p:cNvSpPr>
            <a:spLocks noGrp="1"/>
          </p:cNvSpPr>
          <p:nvPr>
            <p:ph type="pic" idx="2"/>
          </p:nvPr>
        </p:nvSpPr>
        <p:spPr>
          <a:xfrm>
            <a:off x="0" y="0"/>
            <a:ext cx="2641600" cy="480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36"/>
          <p:cNvSpPr txBox="1">
            <a:spLocks noGrp="1"/>
          </p:cNvSpPr>
          <p:nvPr>
            <p:ph type="body" idx="1"/>
          </p:nvPr>
        </p:nvSpPr>
        <p:spPr>
          <a:xfrm>
            <a:off x="3299410" y="998982"/>
            <a:ext cx="5202238" cy="380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›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ircles Blue to Red">
  <p:cSld name="Two Circles Blue to Red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7"/>
          <p:cNvSpPr/>
          <p:nvPr/>
        </p:nvSpPr>
        <p:spPr>
          <a:xfrm>
            <a:off x="0" y="0"/>
            <a:ext cx="9143999" cy="4805267"/>
          </a:xfrm>
          <a:prstGeom prst="rect">
            <a:avLst/>
          </a:prstGeom>
          <a:gradFill>
            <a:gsLst>
              <a:gs pos="0">
                <a:srgbClr val="5689B8"/>
              </a:gs>
              <a:gs pos="42000">
                <a:srgbClr val="5689B8"/>
              </a:gs>
              <a:gs pos="100000">
                <a:srgbClr val="CE3C29"/>
              </a:gs>
            </a:gsLst>
            <a:lin ang="3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37"/>
          <p:cNvSpPr/>
          <p:nvPr/>
        </p:nvSpPr>
        <p:spPr>
          <a:xfrm>
            <a:off x="2625603" y="1336427"/>
            <a:ext cx="1604315" cy="1604315"/>
          </a:xfrm>
          <a:prstGeom prst="ellipse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37"/>
          <p:cNvSpPr/>
          <p:nvPr/>
        </p:nvSpPr>
        <p:spPr>
          <a:xfrm>
            <a:off x="4881392" y="1336156"/>
            <a:ext cx="1604315" cy="1604315"/>
          </a:xfrm>
          <a:prstGeom prst="ellipse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7"/>
          <p:cNvSpPr txBox="1">
            <a:spLocks noGrp="1"/>
          </p:cNvSpPr>
          <p:nvPr>
            <p:ph type="body" idx="1"/>
          </p:nvPr>
        </p:nvSpPr>
        <p:spPr>
          <a:xfrm>
            <a:off x="2598473" y="3247036"/>
            <a:ext cx="1638651" cy="42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37"/>
          <p:cNvSpPr txBox="1">
            <a:spLocks noGrp="1"/>
          </p:cNvSpPr>
          <p:nvPr>
            <p:ph type="body" idx="2"/>
          </p:nvPr>
        </p:nvSpPr>
        <p:spPr>
          <a:xfrm>
            <a:off x="4927272" y="3247036"/>
            <a:ext cx="1638651" cy="42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body" idx="3"/>
          </p:nvPr>
        </p:nvSpPr>
        <p:spPr>
          <a:xfrm>
            <a:off x="3145127" y="2986253"/>
            <a:ext cx="5453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p37"/>
          <p:cNvSpPr txBox="1">
            <a:spLocks noGrp="1"/>
          </p:cNvSpPr>
          <p:nvPr>
            <p:ph type="body" idx="4"/>
          </p:nvPr>
        </p:nvSpPr>
        <p:spPr>
          <a:xfrm>
            <a:off x="5410878" y="2996540"/>
            <a:ext cx="5453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37"/>
          <p:cNvSpPr txBox="1">
            <a:spLocks noGrp="1"/>
          </p:cNvSpPr>
          <p:nvPr>
            <p:ph type="body" idx="5"/>
          </p:nvPr>
        </p:nvSpPr>
        <p:spPr>
          <a:xfrm>
            <a:off x="3133104" y="1995299"/>
            <a:ext cx="569387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37"/>
          <p:cNvSpPr txBox="1">
            <a:spLocks noGrp="1"/>
          </p:cNvSpPr>
          <p:nvPr>
            <p:ph type="body" idx="6"/>
          </p:nvPr>
        </p:nvSpPr>
        <p:spPr>
          <a:xfrm>
            <a:off x="5398857" y="1995198"/>
            <a:ext cx="569387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ircles Blue to Red">
  <p:cSld name="Three Circles Blue to Red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/>
          <p:nvPr/>
        </p:nvSpPr>
        <p:spPr>
          <a:xfrm>
            <a:off x="0" y="0"/>
            <a:ext cx="9143999" cy="4805267"/>
          </a:xfrm>
          <a:prstGeom prst="rect">
            <a:avLst/>
          </a:prstGeom>
          <a:gradFill>
            <a:gsLst>
              <a:gs pos="0">
                <a:srgbClr val="5689B8"/>
              </a:gs>
              <a:gs pos="42000">
                <a:srgbClr val="5689B8"/>
              </a:gs>
              <a:gs pos="100000">
                <a:srgbClr val="CE3C29"/>
              </a:gs>
            </a:gsLst>
            <a:lin ang="3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807210" y="1222752"/>
            <a:ext cx="1458468" cy="1458468"/>
          </a:xfrm>
          <a:prstGeom prst="ellipse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3846318" y="1222752"/>
            <a:ext cx="1458468" cy="1458468"/>
          </a:xfrm>
          <a:prstGeom prst="ellipse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5885425" y="1222752"/>
            <a:ext cx="1458468" cy="1458468"/>
          </a:xfrm>
          <a:prstGeom prst="ellipse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8"/>
          <p:cNvSpPr txBox="1">
            <a:spLocks noGrp="1"/>
          </p:cNvSpPr>
          <p:nvPr>
            <p:ph type="body" idx="1"/>
          </p:nvPr>
        </p:nvSpPr>
        <p:spPr>
          <a:xfrm>
            <a:off x="1707157" y="3118508"/>
            <a:ext cx="1638651" cy="42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7" name="Google Shape;177;p38"/>
          <p:cNvSpPr txBox="1">
            <a:spLocks noGrp="1"/>
          </p:cNvSpPr>
          <p:nvPr>
            <p:ph type="body" idx="2"/>
          </p:nvPr>
        </p:nvSpPr>
        <p:spPr>
          <a:xfrm>
            <a:off x="3756226" y="3118508"/>
            <a:ext cx="1638651" cy="42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38"/>
          <p:cNvSpPr txBox="1">
            <a:spLocks noGrp="1"/>
          </p:cNvSpPr>
          <p:nvPr>
            <p:ph type="body" idx="3"/>
          </p:nvPr>
        </p:nvSpPr>
        <p:spPr>
          <a:xfrm>
            <a:off x="5795333" y="3118507"/>
            <a:ext cx="1638651" cy="42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body" idx="4"/>
          </p:nvPr>
        </p:nvSpPr>
        <p:spPr>
          <a:xfrm>
            <a:off x="2253811" y="2823279"/>
            <a:ext cx="5453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body" idx="5"/>
          </p:nvPr>
        </p:nvSpPr>
        <p:spPr>
          <a:xfrm>
            <a:off x="4297900" y="2823279"/>
            <a:ext cx="5453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1" name="Google Shape;181;p38"/>
          <p:cNvSpPr txBox="1">
            <a:spLocks noGrp="1"/>
          </p:cNvSpPr>
          <p:nvPr>
            <p:ph type="body" idx="6"/>
          </p:nvPr>
        </p:nvSpPr>
        <p:spPr>
          <a:xfrm>
            <a:off x="6341989" y="2823279"/>
            <a:ext cx="5453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38"/>
          <p:cNvSpPr txBox="1">
            <a:spLocks noGrp="1"/>
          </p:cNvSpPr>
          <p:nvPr>
            <p:ph type="body" idx="7"/>
          </p:nvPr>
        </p:nvSpPr>
        <p:spPr>
          <a:xfrm>
            <a:off x="2241788" y="1808701"/>
            <a:ext cx="569387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38"/>
          <p:cNvSpPr txBox="1">
            <a:spLocks noGrp="1"/>
          </p:cNvSpPr>
          <p:nvPr>
            <p:ph type="body" idx="8"/>
          </p:nvPr>
        </p:nvSpPr>
        <p:spPr>
          <a:xfrm>
            <a:off x="4285877" y="1808600"/>
            <a:ext cx="569387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38"/>
          <p:cNvSpPr txBox="1">
            <a:spLocks noGrp="1"/>
          </p:cNvSpPr>
          <p:nvPr>
            <p:ph type="body" idx="9"/>
          </p:nvPr>
        </p:nvSpPr>
        <p:spPr>
          <a:xfrm>
            <a:off x="6341989" y="1808600"/>
            <a:ext cx="569387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ircles Blue to Red">
  <p:cSld name="Four Circles Blue to Red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/>
          <p:nvPr/>
        </p:nvSpPr>
        <p:spPr>
          <a:xfrm>
            <a:off x="2" y="0"/>
            <a:ext cx="9143999" cy="4805267"/>
          </a:xfrm>
          <a:prstGeom prst="rect">
            <a:avLst/>
          </a:prstGeom>
          <a:gradFill>
            <a:gsLst>
              <a:gs pos="0">
                <a:srgbClr val="5689B8"/>
              </a:gs>
              <a:gs pos="42000">
                <a:srgbClr val="5689B8"/>
              </a:gs>
              <a:gs pos="100000">
                <a:srgbClr val="CE3C29"/>
              </a:gs>
            </a:gsLst>
            <a:lin ang="3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9"/>
          <p:cNvSpPr/>
          <p:nvPr/>
        </p:nvSpPr>
        <p:spPr>
          <a:xfrm>
            <a:off x="1164677" y="1535912"/>
            <a:ext cx="1205345" cy="1205345"/>
          </a:xfrm>
          <a:prstGeom prst="ellipse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9"/>
          <p:cNvSpPr/>
          <p:nvPr/>
        </p:nvSpPr>
        <p:spPr>
          <a:xfrm>
            <a:off x="3034444" y="1535912"/>
            <a:ext cx="1205345" cy="1205345"/>
          </a:xfrm>
          <a:prstGeom prst="ellipse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9"/>
          <p:cNvSpPr/>
          <p:nvPr/>
        </p:nvSpPr>
        <p:spPr>
          <a:xfrm>
            <a:off x="4904212" y="1535912"/>
            <a:ext cx="1205345" cy="1205345"/>
          </a:xfrm>
          <a:prstGeom prst="ellipse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9"/>
          <p:cNvSpPr/>
          <p:nvPr/>
        </p:nvSpPr>
        <p:spPr>
          <a:xfrm>
            <a:off x="6773979" y="1535912"/>
            <a:ext cx="1205345" cy="1205345"/>
          </a:xfrm>
          <a:prstGeom prst="ellipse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9"/>
          <p:cNvSpPr txBox="1">
            <a:spLocks noGrp="1"/>
          </p:cNvSpPr>
          <p:nvPr>
            <p:ph type="body" idx="1"/>
          </p:nvPr>
        </p:nvSpPr>
        <p:spPr>
          <a:xfrm>
            <a:off x="1491555" y="2966589"/>
            <a:ext cx="54534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39"/>
          <p:cNvSpPr txBox="1">
            <a:spLocks noGrp="1"/>
          </p:cNvSpPr>
          <p:nvPr>
            <p:ph type="body" idx="2"/>
          </p:nvPr>
        </p:nvSpPr>
        <p:spPr>
          <a:xfrm>
            <a:off x="952273" y="3207709"/>
            <a:ext cx="1638651" cy="42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39"/>
          <p:cNvSpPr txBox="1">
            <a:spLocks noGrp="1"/>
          </p:cNvSpPr>
          <p:nvPr>
            <p:ph type="body" idx="3"/>
          </p:nvPr>
        </p:nvSpPr>
        <p:spPr>
          <a:xfrm>
            <a:off x="2807829" y="3207708"/>
            <a:ext cx="1638651" cy="42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39"/>
          <p:cNvSpPr txBox="1">
            <a:spLocks noGrp="1"/>
          </p:cNvSpPr>
          <p:nvPr>
            <p:ph type="body" idx="4"/>
          </p:nvPr>
        </p:nvSpPr>
        <p:spPr>
          <a:xfrm>
            <a:off x="4687558" y="3207708"/>
            <a:ext cx="1638651" cy="42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39"/>
          <p:cNvSpPr txBox="1">
            <a:spLocks noGrp="1"/>
          </p:cNvSpPr>
          <p:nvPr>
            <p:ph type="body" idx="5"/>
          </p:nvPr>
        </p:nvSpPr>
        <p:spPr>
          <a:xfrm>
            <a:off x="6557325" y="3207707"/>
            <a:ext cx="1638651" cy="42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39"/>
          <p:cNvSpPr txBox="1">
            <a:spLocks noGrp="1"/>
          </p:cNvSpPr>
          <p:nvPr>
            <p:ph type="body" idx="6"/>
          </p:nvPr>
        </p:nvSpPr>
        <p:spPr>
          <a:xfrm>
            <a:off x="3354483" y="2966589"/>
            <a:ext cx="5453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39"/>
          <p:cNvSpPr txBox="1">
            <a:spLocks noGrp="1"/>
          </p:cNvSpPr>
          <p:nvPr>
            <p:ph type="body" idx="7"/>
          </p:nvPr>
        </p:nvSpPr>
        <p:spPr>
          <a:xfrm>
            <a:off x="5229232" y="2966589"/>
            <a:ext cx="5453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39"/>
          <p:cNvSpPr txBox="1">
            <a:spLocks noGrp="1"/>
          </p:cNvSpPr>
          <p:nvPr>
            <p:ph type="body" idx="8"/>
          </p:nvPr>
        </p:nvSpPr>
        <p:spPr>
          <a:xfrm>
            <a:off x="7103981" y="2966589"/>
            <a:ext cx="5453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39"/>
          <p:cNvSpPr txBox="1">
            <a:spLocks noGrp="1"/>
          </p:cNvSpPr>
          <p:nvPr>
            <p:ph type="body" idx="9"/>
          </p:nvPr>
        </p:nvSpPr>
        <p:spPr>
          <a:xfrm>
            <a:off x="1473528" y="1995468"/>
            <a:ext cx="569387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" name="Google Shape;200;p39"/>
          <p:cNvSpPr txBox="1">
            <a:spLocks noGrp="1"/>
          </p:cNvSpPr>
          <p:nvPr>
            <p:ph type="body" idx="13"/>
          </p:nvPr>
        </p:nvSpPr>
        <p:spPr>
          <a:xfrm>
            <a:off x="3342460" y="1995299"/>
            <a:ext cx="569387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" name="Google Shape;201;p39"/>
          <p:cNvSpPr txBox="1">
            <a:spLocks noGrp="1"/>
          </p:cNvSpPr>
          <p:nvPr>
            <p:ph type="body" idx="14"/>
          </p:nvPr>
        </p:nvSpPr>
        <p:spPr>
          <a:xfrm>
            <a:off x="5217209" y="1995198"/>
            <a:ext cx="569387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2" name="Google Shape;202;p39"/>
          <p:cNvSpPr txBox="1">
            <a:spLocks noGrp="1"/>
          </p:cNvSpPr>
          <p:nvPr>
            <p:ph type="body" idx="15"/>
          </p:nvPr>
        </p:nvSpPr>
        <p:spPr>
          <a:xfrm>
            <a:off x="7103981" y="1995198"/>
            <a:ext cx="569387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Bullet">
  <p:cSld name="Two Column Bulle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>
            <a:spLocks noGrp="1"/>
          </p:cNvSpPr>
          <p:nvPr>
            <p:ph type="title"/>
          </p:nvPr>
        </p:nvSpPr>
        <p:spPr>
          <a:xfrm>
            <a:off x="754009" y="407372"/>
            <a:ext cx="6620182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05" name="Google Shape;205;p40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0"/>
          <p:cNvSpPr txBox="1">
            <a:spLocks noGrp="1"/>
          </p:cNvSpPr>
          <p:nvPr>
            <p:ph type="body" idx="1"/>
          </p:nvPr>
        </p:nvSpPr>
        <p:spPr>
          <a:xfrm>
            <a:off x="990035" y="1379742"/>
            <a:ext cx="3576637" cy="25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›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7" name="Google Shape;207;p40"/>
          <p:cNvSpPr txBox="1">
            <a:spLocks noGrp="1"/>
          </p:cNvSpPr>
          <p:nvPr>
            <p:ph type="body" idx="2"/>
          </p:nvPr>
        </p:nvSpPr>
        <p:spPr>
          <a:xfrm>
            <a:off x="4757964" y="1379742"/>
            <a:ext cx="3576637" cy="25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›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Bullet">
  <p:cSld name="Three Column Bulle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>
            <a:spLocks noGrp="1"/>
          </p:cNvSpPr>
          <p:nvPr>
            <p:ph type="title"/>
          </p:nvPr>
        </p:nvSpPr>
        <p:spPr>
          <a:xfrm>
            <a:off x="754773" y="407065"/>
            <a:ext cx="7886700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10" name="Google Shape;210;p41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1"/>
          <p:cNvSpPr txBox="1">
            <a:spLocks noGrp="1"/>
          </p:cNvSpPr>
          <p:nvPr>
            <p:ph type="body" idx="1"/>
          </p:nvPr>
        </p:nvSpPr>
        <p:spPr>
          <a:xfrm>
            <a:off x="605357" y="1379742"/>
            <a:ext cx="2607685" cy="29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›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Google Shape;212;p41"/>
          <p:cNvSpPr txBox="1">
            <a:spLocks noGrp="1"/>
          </p:cNvSpPr>
          <p:nvPr>
            <p:ph type="body" idx="2"/>
          </p:nvPr>
        </p:nvSpPr>
        <p:spPr>
          <a:xfrm>
            <a:off x="3439967" y="1379742"/>
            <a:ext cx="2607685" cy="29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›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3" name="Google Shape;213;p41"/>
          <p:cNvSpPr txBox="1">
            <a:spLocks noGrp="1"/>
          </p:cNvSpPr>
          <p:nvPr>
            <p:ph type="body" idx="3"/>
          </p:nvPr>
        </p:nvSpPr>
        <p:spPr>
          <a:xfrm>
            <a:off x="6278808" y="1374488"/>
            <a:ext cx="2607685" cy="29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›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oups - 3 Items">
  <p:cSld name="Groups - 3 Items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>
            <a:spLocks noGrp="1"/>
          </p:cNvSpPr>
          <p:nvPr>
            <p:ph type="title"/>
          </p:nvPr>
        </p:nvSpPr>
        <p:spPr>
          <a:xfrm>
            <a:off x="754773" y="407065"/>
            <a:ext cx="7886700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16" name="Google Shape;216;p42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2"/>
          <p:cNvSpPr txBox="1">
            <a:spLocks noGrp="1"/>
          </p:cNvSpPr>
          <p:nvPr>
            <p:ph type="body" idx="1"/>
          </p:nvPr>
        </p:nvSpPr>
        <p:spPr>
          <a:xfrm>
            <a:off x="2071921" y="2100798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42"/>
          <p:cNvSpPr txBox="1">
            <a:spLocks noGrp="1"/>
          </p:cNvSpPr>
          <p:nvPr>
            <p:ph type="body" idx="2"/>
          </p:nvPr>
        </p:nvSpPr>
        <p:spPr>
          <a:xfrm>
            <a:off x="1368938" y="2367345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9" name="Google Shape;219;p42"/>
          <p:cNvSpPr txBox="1">
            <a:spLocks noGrp="1"/>
          </p:cNvSpPr>
          <p:nvPr>
            <p:ph type="body" idx="3"/>
          </p:nvPr>
        </p:nvSpPr>
        <p:spPr>
          <a:xfrm>
            <a:off x="4332329" y="2100798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0" name="Google Shape;220;p42"/>
          <p:cNvSpPr txBox="1">
            <a:spLocks noGrp="1"/>
          </p:cNvSpPr>
          <p:nvPr>
            <p:ph type="body" idx="4"/>
          </p:nvPr>
        </p:nvSpPr>
        <p:spPr>
          <a:xfrm>
            <a:off x="3629346" y="2367345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1" name="Google Shape;221;p42"/>
          <p:cNvSpPr txBox="1">
            <a:spLocks noGrp="1"/>
          </p:cNvSpPr>
          <p:nvPr>
            <p:ph type="body" idx="5"/>
          </p:nvPr>
        </p:nvSpPr>
        <p:spPr>
          <a:xfrm>
            <a:off x="6584577" y="2100798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2" name="Google Shape;222;p42"/>
          <p:cNvSpPr txBox="1">
            <a:spLocks noGrp="1"/>
          </p:cNvSpPr>
          <p:nvPr>
            <p:ph type="body" idx="6"/>
          </p:nvPr>
        </p:nvSpPr>
        <p:spPr>
          <a:xfrm>
            <a:off x="5881594" y="2367345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oups - 5 Items">
  <p:cSld name="Groups - 5 Items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 txBox="1">
            <a:spLocks noGrp="1"/>
          </p:cNvSpPr>
          <p:nvPr>
            <p:ph type="title"/>
          </p:nvPr>
        </p:nvSpPr>
        <p:spPr>
          <a:xfrm>
            <a:off x="754773" y="407065"/>
            <a:ext cx="7886700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25" name="Google Shape;225;p43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3"/>
          <p:cNvSpPr txBox="1">
            <a:spLocks noGrp="1"/>
          </p:cNvSpPr>
          <p:nvPr>
            <p:ph type="body" idx="1"/>
          </p:nvPr>
        </p:nvSpPr>
        <p:spPr>
          <a:xfrm>
            <a:off x="2071921" y="2100798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43"/>
          <p:cNvSpPr txBox="1">
            <a:spLocks noGrp="1"/>
          </p:cNvSpPr>
          <p:nvPr>
            <p:ph type="body" idx="2"/>
          </p:nvPr>
        </p:nvSpPr>
        <p:spPr>
          <a:xfrm>
            <a:off x="1368938" y="2367345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43"/>
          <p:cNvSpPr txBox="1">
            <a:spLocks noGrp="1"/>
          </p:cNvSpPr>
          <p:nvPr>
            <p:ph type="body" idx="3"/>
          </p:nvPr>
        </p:nvSpPr>
        <p:spPr>
          <a:xfrm>
            <a:off x="4332329" y="2100798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" name="Google Shape;229;p43"/>
          <p:cNvSpPr txBox="1">
            <a:spLocks noGrp="1"/>
          </p:cNvSpPr>
          <p:nvPr>
            <p:ph type="body" idx="4"/>
          </p:nvPr>
        </p:nvSpPr>
        <p:spPr>
          <a:xfrm>
            <a:off x="3629346" y="2367345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43"/>
          <p:cNvSpPr txBox="1">
            <a:spLocks noGrp="1"/>
          </p:cNvSpPr>
          <p:nvPr>
            <p:ph type="body" idx="5"/>
          </p:nvPr>
        </p:nvSpPr>
        <p:spPr>
          <a:xfrm>
            <a:off x="6584577" y="2100798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Google Shape;231;p43"/>
          <p:cNvSpPr txBox="1">
            <a:spLocks noGrp="1"/>
          </p:cNvSpPr>
          <p:nvPr>
            <p:ph type="body" idx="6"/>
          </p:nvPr>
        </p:nvSpPr>
        <p:spPr>
          <a:xfrm>
            <a:off x="5881594" y="2367345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Google Shape;232;p43"/>
          <p:cNvSpPr txBox="1">
            <a:spLocks noGrp="1"/>
          </p:cNvSpPr>
          <p:nvPr>
            <p:ph type="body" idx="7"/>
          </p:nvPr>
        </p:nvSpPr>
        <p:spPr>
          <a:xfrm>
            <a:off x="3182693" y="3636157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Google Shape;233;p43"/>
          <p:cNvSpPr txBox="1">
            <a:spLocks noGrp="1"/>
          </p:cNvSpPr>
          <p:nvPr>
            <p:ph type="body" idx="8"/>
          </p:nvPr>
        </p:nvSpPr>
        <p:spPr>
          <a:xfrm>
            <a:off x="2479710" y="3912831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" name="Google Shape;234;p43"/>
          <p:cNvSpPr txBox="1">
            <a:spLocks noGrp="1"/>
          </p:cNvSpPr>
          <p:nvPr>
            <p:ph type="body" idx="9"/>
          </p:nvPr>
        </p:nvSpPr>
        <p:spPr>
          <a:xfrm>
            <a:off x="5434941" y="3636157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5" name="Google Shape;235;p43"/>
          <p:cNvSpPr txBox="1">
            <a:spLocks noGrp="1"/>
          </p:cNvSpPr>
          <p:nvPr>
            <p:ph type="body" idx="13"/>
          </p:nvPr>
        </p:nvSpPr>
        <p:spPr>
          <a:xfrm>
            <a:off x="4731958" y="3912831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oups - 6 Items">
  <p:cSld name="Groups - 6 Item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>
            <a:spLocks noGrp="1"/>
          </p:cNvSpPr>
          <p:nvPr>
            <p:ph type="title"/>
          </p:nvPr>
        </p:nvSpPr>
        <p:spPr>
          <a:xfrm>
            <a:off x="754773" y="407065"/>
            <a:ext cx="7886700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38" name="Google Shape;238;p44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>
            <a:spLocks noGrp="1"/>
          </p:cNvSpPr>
          <p:nvPr>
            <p:ph type="body" idx="1"/>
          </p:nvPr>
        </p:nvSpPr>
        <p:spPr>
          <a:xfrm>
            <a:off x="2071921" y="2100798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0" name="Google Shape;240;p44"/>
          <p:cNvSpPr txBox="1">
            <a:spLocks noGrp="1"/>
          </p:cNvSpPr>
          <p:nvPr>
            <p:ph type="body" idx="2"/>
          </p:nvPr>
        </p:nvSpPr>
        <p:spPr>
          <a:xfrm>
            <a:off x="1368938" y="2367345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1" name="Google Shape;241;p44"/>
          <p:cNvSpPr txBox="1">
            <a:spLocks noGrp="1"/>
          </p:cNvSpPr>
          <p:nvPr>
            <p:ph type="body" idx="3"/>
          </p:nvPr>
        </p:nvSpPr>
        <p:spPr>
          <a:xfrm>
            <a:off x="4332329" y="2100798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" name="Google Shape;242;p44"/>
          <p:cNvSpPr txBox="1">
            <a:spLocks noGrp="1"/>
          </p:cNvSpPr>
          <p:nvPr>
            <p:ph type="body" idx="4"/>
          </p:nvPr>
        </p:nvSpPr>
        <p:spPr>
          <a:xfrm>
            <a:off x="3629346" y="2367345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Google Shape;243;p44"/>
          <p:cNvSpPr txBox="1">
            <a:spLocks noGrp="1"/>
          </p:cNvSpPr>
          <p:nvPr>
            <p:ph type="body" idx="5"/>
          </p:nvPr>
        </p:nvSpPr>
        <p:spPr>
          <a:xfrm>
            <a:off x="6584577" y="2100798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Google Shape;244;p44"/>
          <p:cNvSpPr txBox="1">
            <a:spLocks noGrp="1"/>
          </p:cNvSpPr>
          <p:nvPr>
            <p:ph type="body" idx="6"/>
          </p:nvPr>
        </p:nvSpPr>
        <p:spPr>
          <a:xfrm>
            <a:off x="5881594" y="2367345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Google Shape;245;p44"/>
          <p:cNvSpPr txBox="1">
            <a:spLocks noGrp="1"/>
          </p:cNvSpPr>
          <p:nvPr>
            <p:ph type="body" idx="7"/>
          </p:nvPr>
        </p:nvSpPr>
        <p:spPr>
          <a:xfrm>
            <a:off x="2078901" y="3627691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6" name="Google Shape;246;p44"/>
          <p:cNvSpPr txBox="1">
            <a:spLocks noGrp="1"/>
          </p:cNvSpPr>
          <p:nvPr>
            <p:ph type="body" idx="8"/>
          </p:nvPr>
        </p:nvSpPr>
        <p:spPr>
          <a:xfrm>
            <a:off x="1375918" y="3904365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Google Shape;247;p44"/>
          <p:cNvSpPr txBox="1">
            <a:spLocks noGrp="1"/>
          </p:cNvSpPr>
          <p:nvPr>
            <p:ph type="body" idx="9"/>
          </p:nvPr>
        </p:nvSpPr>
        <p:spPr>
          <a:xfrm>
            <a:off x="4332329" y="3627691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" name="Google Shape;248;p44"/>
          <p:cNvSpPr txBox="1">
            <a:spLocks noGrp="1"/>
          </p:cNvSpPr>
          <p:nvPr>
            <p:ph type="body" idx="13"/>
          </p:nvPr>
        </p:nvSpPr>
        <p:spPr>
          <a:xfrm>
            <a:off x="3629346" y="3904365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9" name="Google Shape;249;p44"/>
          <p:cNvSpPr txBox="1">
            <a:spLocks noGrp="1"/>
          </p:cNvSpPr>
          <p:nvPr>
            <p:ph type="body" idx="14"/>
          </p:nvPr>
        </p:nvSpPr>
        <p:spPr>
          <a:xfrm>
            <a:off x="6584577" y="3627691"/>
            <a:ext cx="510076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Google Shape;250;p44"/>
          <p:cNvSpPr txBox="1">
            <a:spLocks noGrp="1"/>
          </p:cNvSpPr>
          <p:nvPr>
            <p:ph type="body" idx="15"/>
          </p:nvPr>
        </p:nvSpPr>
        <p:spPr>
          <a:xfrm>
            <a:off x="5881594" y="3904365"/>
            <a:ext cx="1916043" cy="5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Chart right">
  <p:cSld name="Text left Chart righ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>
            <a:spLocks noGrp="1"/>
          </p:cNvSpPr>
          <p:nvPr>
            <p:ph type="title"/>
          </p:nvPr>
        </p:nvSpPr>
        <p:spPr>
          <a:xfrm>
            <a:off x="754773" y="407065"/>
            <a:ext cx="7886700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53" name="Google Shape;253;p45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677764" y="1933658"/>
            <a:ext cx="3166103" cy="171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5" name="Google Shape;255;p45"/>
          <p:cNvSpPr>
            <a:spLocks noGrp="1"/>
          </p:cNvSpPr>
          <p:nvPr>
            <p:ph type="chart" idx="2"/>
          </p:nvPr>
        </p:nvSpPr>
        <p:spPr>
          <a:xfrm>
            <a:off x="4402250" y="1659567"/>
            <a:ext cx="3826238" cy="245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alt Lake County Cover Page">
  <p:cSld name="Salt Lake County Cover Pag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9" descr="3040644921_efa1fa8010_b.jpg"/>
          <p:cNvPicPr preferRelativeResize="0"/>
          <p:nvPr/>
        </p:nvPicPr>
        <p:blipFill rotWithShape="1">
          <a:blip r:embed="rId2">
            <a:alphaModFix/>
          </a:blip>
          <a:srcRect l="10965" t="848" r="29016" b="662"/>
          <a:stretch/>
        </p:blipFill>
        <p:spPr>
          <a:xfrm>
            <a:off x="1" y="2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9"/>
          <p:cNvSpPr/>
          <p:nvPr/>
        </p:nvSpPr>
        <p:spPr>
          <a:xfrm>
            <a:off x="2" y="0"/>
            <a:ext cx="9143999" cy="5143500"/>
          </a:xfrm>
          <a:prstGeom prst="rect">
            <a:avLst/>
          </a:prstGeom>
          <a:gradFill>
            <a:gsLst>
              <a:gs pos="0">
                <a:srgbClr val="5689B8">
                  <a:alpha val="60000"/>
                </a:srgbClr>
              </a:gs>
              <a:gs pos="42000">
                <a:srgbClr val="5689B8">
                  <a:alpha val="60000"/>
                </a:srgbClr>
              </a:gs>
              <a:gs pos="100000">
                <a:srgbClr val="CE3C29">
                  <a:alpha val="43921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19" descr="edcUTAH-logo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388" y="3466268"/>
            <a:ext cx="1316185" cy="120891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9"/>
          <p:cNvSpPr txBox="1">
            <a:spLocks noGrp="1"/>
          </p:cNvSpPr>
          <p:nvPr>
            <p:ph type="title"/>
          </p:nvPr>
        </p:nvSpPr>
        <p:spPr>
          <a:xfrm>
            <a:off x="429546" y="1071049"/>
            <a:ext cx="5718841" cy="137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  <a:defRPr sz="3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harts">
  <p:cSld name="Three Charts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>
            <a:spLocks noGrp="1"/>
          </p:cNvSpPr>
          <p:nvPr>
            <p:ph type="title"/>
          </p:nvPr>
        </p:nvSpPr>
        <p:spPr>
          <a:xfrm>
            <a:off x="3635205" y="415416"/>
            <a:ext cx="1873591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8" name="Google Shape;258;p46"/>
          <p:cNvSpPr/>
          <p:nvPr/>
        </p:nvSpPr>
        <p:spPr>
          <a:xfrm rot="5400000">
            <a:off x="4554856" y="546188"/>
            <a:ext cx="34289" cy="5126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46"/>
          <p:cNvSpPr txBox="1">
            <a:spLocks noGrp="1"/>
          </p:cNvSpPr>
          <p:nvPr>
            <p:ph type="body" idx="1"/>
          </p:nvPr>
        </p:nvSpPr>
        <p:spPr>
          <a:xfrm>
            <a:off x="1388666" y="4063945"/>
            <a:ext cx="6366669" cy="474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0" name="Google Shape;260;p46"/>
          <p:cNvSpPr>
            <a:spLocks noGrp="1"/>
          </p:cNvSpPr>
          <p:nvPr>
            <p:ph type="chart" idx="2"/>
          </p:nvPr>
        </p:nvSpPr>
        <p:spPr>
          <a:xfrm>
            <a:off x="2175932" y="1826554"/>
            <a:ext cx="1475611" cy="190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1" name="Google Shape;261;p46"/>
          <p:cNvSpPr>
            <a:spLocks noGrp="1"/>
          </p:cNvSpPr>
          <p:nvPr>
            <p:ph type="chart" idx="3"/>
          </p:nvPr>
        </p:nvSpPr>
        <p:spPr>
          <a:xfrm>
            <a:off x="3962400" y="1826555"/>
            <a:ext cx="1475611" cy="190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2" name="Google Shape;262;p46"/>
          <p:cNvSpPr>
            <a:spLocks noGrp="1"/>
          </p:cNvSpPr>
          <p:nvPr>
            <p:ph type="chart" idx="4"/>
          </p:nvPr>
        </p:nvSpPr>
        <p:spPr>
          <a:xfrm>
            <a:off x="5745698" y="1826553"/>
            <a:ext cx="1475611" cy="190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hart">
  <p:cSld name="One Char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>
            <a:spLocks noGrp="1"/>
          </p:cNvSpPr>
          <p:nvPr>
            <p:ph type="title"/>
          </p:nvPr>
        </p:nvSpPr>
        <p:spPr>
          <a:xfrm>
            <a:off x="3635205" y="415416"/>
            <a:ext cx="1873591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5" name="Google Shape;265;p47"/>
          <p:cNvSpPr/>
          <p:nvPr/>
        </p:nvSpPr>
        <p:spPr>
          <a:xfrm rot="5400000">
            <a:off x="4554856" y="546188"/>
            <a:ext cx="34289" cy="5126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47"/>
          <p:cNvSpPr txBox="1">
            <a:spLocks noGrp="1"/>
          </p:cNvSpPr>
          <p:nvPr>
            <p:ph type="body" idx="1"/>
          </p:nvPr>
        </p:nvSpPr>
        <p:spPr>
          <a:xfrm>
            <a:off x="1388666" y="4063945"/>
            <a:ext cx="6366669" cy="474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7" name="Google Shape;267;p47"/>
          <p:cNvSpPr>
            <a:spLocks noGrp="1"/>
          </p:cNvSpPr>
          <p:nvPr>
            <p:ph type="chart" idx="2"/>
          </p:nvPr>
        </p:nvSpPr>
        <p:spPr>
          <a:xfrm>
            <a:off x="1766150" y="1564051"/>
            <a:ext cx="5470525" cy="220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hart with Highlights">
  <p:cSld name="One Chart with Highlights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8"/>
          <p:cNvSpPr txBox="1">
            <a:spLocks noGrp="1"/>
          </p:cNvSpPr>
          <p:nvPr>
            <p:ph type="title"/>
          </p:nvPr>
        </p:nvSpPr>
        <p:spPr>
          <a:xfrm>
            <a:off x="754773" y="407065"/>
            <a:ext cx="7886700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70" name="Google Shape;270;p48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8"/>
          <p:cNvSpPr>
            <a:spLocks noGrp="1"/>
          </p:cNvSpPr>
          <p:nvPr>
            <p:ph type="chart" idx="2"/>
          </p:nvPr>
        </p:nvSpPr>
        <p:spPr>
          <a:xfrm>
            <a:off x="1016000" y="1735138"/>
            <a:ext cx="4437063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2" name="Google Shape;272;p48"/>
          <p:cNvSpPr txBox="1">
            <a:spLocks noGrp="1"/>
          </p:cNvSpPr>
          <p:nvPr>
            <p:ph type="body" idx="1"/>
          </p:nvPr>
        </p:nvSpPr>
        <p:spPr>
          <a:xfrm>
            <a:off x="6395856" y="2051095"/>
            <a:ext cx="1552575" cy="29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B9BD5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5B9BD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3" name="Google Shape;273;p48"/>
          <p:cNvSpPr txBox="1">
            <a:spLocks noGrp="1"/>
          </p:cNvSpPr>
          <p:nvPr>
            <p:ph type="body" idx="3"/>
          </p:nvPr>
        </p:nvSpPr>
        <p:spPr>
          <a:xfrm>
            <a:off x="6261712" y="2352675"/>
            <a:ext cx="1820863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4" name="Google Shape;274;p48"/>
          <p:cNvSpPr txBox="1">
            <a:spLocks noGrp="1"/>
          </p:cNvSpPr>
          <p:nvPr>
            <p:ph type="body" idx="4"/>
          </p:nvPr>
        </p:nvSpPr>
        <p:spPr>
          <a:xfrm>
            <a:off x="6395856" y="3164556"/>
            <a:ext cx="1552575" cy="29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E3C29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CE3C2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5" name="Google Shape;275;p48"/>
          <p:cNvSpPr txBox="1">
            <a:spLocks noGrp="1"/>
          </p:cNvSpPr>
          <p:nvPr>
            <p:ph type="body" idx="5"/>
          </p:nvPr>
        </p:nvSpPr>
        <p:spPr>
          <a:xfrm>
            <a:off x="6261712" y="3474603"/>
            <a:ext cx="1820863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nut Charts - 3">
  <p:cSld name="Donut Charts - 3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9"/>
          <p:cNvSpPr txBox="1">
            <a:spLocks noGrp="1"/>
          </p:cNvSpPr>
          <p:nvPr>
            <p:ph type="title"/>
          </p:nvPr>
        </p:nvSpPr>
        <p:spPr>
          <a:xfrm>
            <a:off x="754773" y="407065"/>
            <a:ext cx="7886700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78" name="Google Shape;278;p49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9"/>
          <p:cNvSpPr>
            <a:spLocks noGrp="1"/>
          </p:cNvSpPr>
          <p:nvPr>
            <p:ph type="chart" idx="2"/>
          </p:nvPr>
        </p:nvSpPr>
        <p:spPr>
          <a:xfrm>
            <a:off x="3685353" y="1807431"/>
            <a:ext cx="1789350" cy="1738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" name="Google Shape;280;p49"/>
          <p:cNvSpPr>
            <a:spLocks noGrp="1"/>
          </p:cNvSpPr>
          <p:nvPr>
            <p:ph type="chart" idx="3"/>
          </p:nvPr>
        </p:nvSpPr>
        <p:spPr>
          <a:xfrm>
            <a:off x="1174423" y="1807431"/>
            <a:ext cx="1789350" cy="1738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1" name="Google Shape;281;p49"/>
          <p:cNvSpPr>
            <a:spLocks noGrp="1"/>
          </p:cNvSpPr>
          <p:nvPr>
            <p:ph type="chart" idx="4"/>
          </p:nvPr>
        </p:nvSpPr>
        <p:spPr>
          <a:xfrm>
            <a:off x="6251560" y="1788452"/>
            <a:ext cx="1789350" cy="1738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2" name="Google Shape;282;p49"/>
          <p:cNvSpPr txBox="1">
            <a:spLocks noGrp="1"/>
          </p:cNvSpPr>
          <p:nvPr>
            <p:ph type="body" idx="1"/>
          </p:nvPr>
        </p:nvSpPr>
        <p:spPr>
          <a:xfrm>
            <a:off x="1705479" y="2509468"/>
            <a:ext cx="741229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3" name="Google Shape;283;p49"/>
          <p:cNvSpPr txBox="1">
            <a:spLocks noGrp="1"/>
          </p:cNvSpPr>
          <p:nvPr>
            <p:ph type="body" idx="5"/>
          </p:nvPr>
        </p:nvSpPr>
        <p:spPr>
          <a:xfrm>
            <a:off x="4224437" y="2491001"/>
            <a:ext cx="741229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4" name="Google Shape;284;p49"/>
          <p:cNvSpPr txBox="1">
            <a:spLocks noGrp="1"/>
          </p:cNvSpPr>
          <p:nvPr>
            <p:ph type="body" idx="6"/>
          </p:nvPr>
        </p:nvSpPr>
        <p:spPr>
          <a:xfrm>
            <a:off x="6782616" y="2491001"/>
            <a:ext cx="741229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" name="Google Shape;285;p49"/>
          <p:cNvSpPr txBox="1">
            <a:spLocks noGrp="1"/>
          </p:cNvSpPr>
          <p:nvPr>
            <p:ph type="body" idx="7"/>
          </p:nvPr>
        </p:nvSpPr>
        <p:spPr>
          <a:xfrm>
            <a:off x="1531938" y="3748087"/>
            <a:ext cx="1101725" cy="2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" name="Google Shape;286;p49"/>
          <p:cNvSpPr txBox="1">
            <a:spLocks noGrp="1"/>
          </p:cNvSpPr>
          <p:nvPr>
            <p:ph type="body" idx="8"/>
          </p:nvPr>
        </p:nvSpPr>
        <p:spPr>
          <a:xfrm>
            <a:off x="4044189" y="3731155"/>
            <a:ext cx="1101725" cy="2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7" name="Google Shape;287;p49"/>
          <p:cNvSpPr txBox="1">
            <a:spLocks noGrp="1"/>
          </p:cNvSpPr>
          <p:nvPr>
            <p:ph type="body" idx="9"/>
          </p:nvPr>
        </p:nvSpPr>
        <p:spPr>
          <a:xfrm>
            <a:off x="6595372" y="3731155"/>
            <a:ext cx="1101725" cy="2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8" name="Google Shape;288;p49"/>
          <p:cNvSpPr txBox="1">
            <a:spLocks noGrp="1"/>
          </p:cNvSpPr>
          <p:nvPr>
            <p:ph type="body" idx="13"/>
          </p:nvPr>
        </p:nvSpPr>
        <p:spPr>
          <a:xfrm>
            <a:off x="1430338" y="4062943"/>
            <a:ext cx="13208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9" name="Google Shape;289;p49"/>
          <p:cNvSpPr txBox="1">
            <a:spLocks noGrp="1"/>
          </p:cNvSpPr>
          <p:nvPr>
            <p:ph type="body" idx="14"/>
          </p:nvPr>
        </p:nvSpPr>
        <p:spPr>
          <a:xfrm>
            <a:off x="3934651" y="4033672"/>
            <a:ext cx="13208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" name="Google Shape;290;p49"/>
          <p:cNvSpPr txBox="1">
            <a:spLocks noGrp="1"/>
          </p:cNvSpPr>
          <p:nvPr>
            <p:ph type="body" idx="15"/>
          </p:nvPr>
        </p:nvSpPr>
        <p:spPr>
          <a:xfrm>
            <a:off x="6492831" y="4033672"/>
            <a:ext cx="1320800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nut Charts - 6">
  <p:cSld name="Donut Charts - 6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 txBox="1">
            <a:spLocks noGrp="1"/>
          </p:cNvSpPr>
          <p:nvPr>
            <p:ph type="title"/>
          </p:nvPr>
        </p:nvSpPr>
        <p:spPr>
          <a:xfrm>
            <a:off x="754773" y="407065"/>
            <a:ext cx="7886700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93" name="Google Shape;293;p50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0"/>
          <p:cNvSpPr>
            <a:spLocks noGrp="1"/>
          </p:cNvSpPr>
          <p:nvPr>
            <p:ph type="chart" idx="2"/>
          </p:nvPr>
        </p:nvSpPr>
        <p:spPr>
          <a:xfrm>
            <a:off x="601662" y="2108199"/>
            <a:ext cx="1082675" cy="108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5" name="Google Shape;295;p50"/>
          <p:cNvSpPr txBox="1">
            <a:spLocks noGrp="1"/>
          </p:cNvSpPr>
          <p:nvPr>
            <p:ph type="body" idx="1"/>
          </p:nvPr>
        </p:nvSpPr>
        <p:spPr>
          <a:xfrm>
            <a:off x="878260" y="2528558"/>
            <a:ext cx="536044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6" name="Google Shape;296;p50"/>
          <p:cNvSpPr txBox="1">
            <a:spLocks noGrp="1"/>
          </p:cNvSpPr>
          <p:nvPr>
            <p:ph type="body" idx="3"/>
          </p:nvPr>
        </p:nvSpPr>
        <p:spPr>
          <a:xfrm>
            <a:off x="592136" y="3333852"/>
            <a:ext cx="1101725" cy="24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7" name="Google Shape;297;p50"/>
          <p:cNvSpPr txBox="1">
            <a:spLocks noGrp="1"/>
          </p:cNvSpPr>
          <p:nvPr>
            <p:ph type="body" idx="4"/>
          </p:nvPr>
        </p:nvSpPr>
        <p:spPr>
          <a:xfrm>
            <a:off x="536087" y="3545466"/>
            <a:ext cx="1211263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8" name="Google Shape;298;p50"/>
          <p:cNvSpPr>
            <a:spLocks noGrp="1"/>
          </p:cNvSpPr>
          <p:nvPr>
            <p:ph type="chart" idx="5"/>
          </p:nvPr>
        </p:nvSpPr>
        <p:spPr>
          <a:xfrm>
            <a:off x="1998661" y="2108196"/>
            <a:ext cx="1082675" cy="108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9" name="Google Shape;299;p50"/>
          <p:cNvSpPr txBox="1">
            <a:spLocks noGrp="1"/>
          </p:cNvSpPr>
          <p:nvPr>
            <p:ph type="body" idx="6"/>
          </p:nvPr>
        </p:nvSpPr>
        <p:spPr>
          <a:xfrm>
            <a:off x="2275259" y="2528555"/>
            <a:ext cx="536044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0" name="Google Shape;300;p50"/>
          <p:cNvSpPr txBox="1">
            <a:spLocks noGrp="1"/>
          </p:cNvSpPr>
          <p:nvPr>
            <p:ph type="body" idx="7"/>
          </p:nvPr>
        </p:nvSpPr>
        <p:spPr>
          <a:xfrm>
            <a:off x="1989135" y="3333849"/>
            <a:ext cx="1101725" cy="24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1" name="Google Shape;301;p50"/>
          <p:cNvSpPr txBox="1">
            <a:spLocks noGrp="1"/>
          </p:cNvSpPr>
          <p:nvPr>
            <p:ph type="body" idx="8"/>
          </p:nvPr>
        </p:nvSpPr>
        <p:spPr>
          <a:xfrm>
            <a:off x="1933086" y="3545463"/>
            <a:ext cx="1211263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2" name="Google Shape;302;p50"/>
          <p:cNvSpPr>
            <a:spLocks noGrp="1"/>
          </p:cNvSpPr>
          <p:nvPr>
            <p:ph type="chart" idx="9"/>
          </p:nvPr>
        </p:nvSpPr>
        <p:spPr>
          <a:xfrm>
            <a:off x="3370268" y="2108199"/>
            <a:ext cx="1082675" cy="108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3" name="Google Shape;303;p50"/>
          <p:cNvSpPr txBox="1">
            <a:spLocks noGrp="1"/>
          </p:cNvSpPr>
          <p:nvPr>
            <p:ph type="body" idx="13"/>
          </p:nvPr>
        </p:nvSpPr>
        <p:spPr>
          <a:xfrm>
            <a:off x="3646866" y="2528558"/>
            <a:ext cx="536044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4" name="Google Shape;304;p50"/>
          <p:cNvSpPr txBox="1">
            <a:spLocks noGrp="1"/>
          </p:cNvSpPr>
          <p:nvPr>
            <p:ph type="body" idx="14"/>
          </p:nvPr>
        </p:nvSpPr>
        <p:spPr>
          <a:xfrm>
            <a:off x="3360742" y="3333852"/>
            <a:ext cx="1101725" cy="24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5" name="Google Shape;305;p50"/>
          <p:cNvSpPr txBox="1">
            <a:spLocks noGrp="1"/>
          </p:cNvSpPr>
          <p:nvPr>
            <p:ph type="body" idx="15"/>
          </p:nvPr>
        </p:nvSpPr>
        <p:spPr>
          <a:xfrm>
            <a:off x="3304693" y="3545466"/>
            <a:ext cx="1211263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6" name="Google Shape;306;p50"/>
          <p:cNvSpPr>
            <a:spLocks noGrp="1"/>
          </p:cNvSpPr>
          <p:nvPr>
            <p:ph type="chart" idx="16"/>
          </p:nvPr>
        </p:nvSpPr>
        <p:spPr>
          <a:xfrm>
            <a:off x="4750342" y="2108195"/>
            <a:ext cx="1082675" cy="108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7" name="Google Shape;307;p50"/>
          <p:cNvSpPr txBox="1">
            <a:spLocks noGrp="1"/>
          </p:cNvSpPr>
          <p:nvPr>
            <p:ph type="body" idx="17"/>
          </p:nvPr>
        </p:nvSpPr>
        <p:spPr>
          <a:xfrm>
            <a:off x="5026940" y="2528554"/>
            <a:ext cx="536044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8" name="Google Shape;308;p50"/>
          <p:cNvSpPr txBox="1">
            <a:spLocks noGrp="1"/>
          </p:cNvSpPr>
          <p:nvPr>
            <p:ph type="body" idx="18"/>
          </p:nvPr>
        </p:nvSpPr>
        <p:spPr>
          <a:xfrm>
            <a:off x="4740816" y="3333848"/>
            <a:ext cx="1101725" cy="24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9" name="Google Shape;309;p50"/>
          <p:cNvSpPr txBox="1">
            <a:spLocks noGrp="1"/>
          </p:cNvSpPr>
          <p:nvPr>
            <p:ph type="body" idx="19"/>
          </p:nvPr>
        </p:nvSpPr>
        <p:spPr>
          <a:xfrm>
            <a:off x="4684767" y="3545462"/>
            <a:ext cx="1211263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0" name="Google Shape;310;p50"/>
          <p:cNvSpPr>
            <a:spLocks noGrp="1"/>
          </p:cNvSpPr>
          <p:nvPr>
            <p:ph type="chart" idx="20"/>
          </p:nvPr>
        </p:nvSpPr>
        <p:spPr>
          <a:xfrm>
            <a:off x="6130410" y="2108199"/>
            <a:ext cx="1082675" cy="108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" name="Google Shape;311;p50"/>
          <p:cNvSpPr txBox="1">
            <a:spLocks noGrp="1"/>
          </p:cNvSpPr>
          <p:nvPr>
            <p:ph type="body" idx="21"/>
          </p:nvPr>
        </p:nvSpPr>
        <p:spPr>
          <a:xfrm>
            <a:off x="6407008" y="2528558"/>
            <a:ext cx="536044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2" name="Google Shape;312;p50"/>
          <p:cNvSpPr txBox="1">
            <a:spLocks noGrp="1"/>
          </p:cNvSpPr>
          <p:nvPr>
            <p:ph type="body" idx="22"/>
          </p:nvPr>
        </p:nvSpPr>
        <p:spPr>
          <a:xfrm>
            <a:off x="6120884" y="3333852"/>
            <a:ext cx="1101725" cy="24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Google Shape;313;p50"/>
          <p:cNvSpPr txBox="1">
            <a:spLocks noGrp="1"/>
          </p:cNvSpPr>
          <p:nvPr>
            <p:ph type="body" idx="23"/>
          </p:nvPr>
        </p:nvSpPr>
        <p:spPr>
          <a:xfrm>
            <a:off x="6064835" y="3545466"/>
            <a:ext cx="1211263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4" name="Google Shape;314;p50"/>
          <p:cNvSpPr>
            <a:spLocks noGrp="1"/>
          </p:cNvSpPr>
          <p:nvPr>
            <p:ph type="chart" idx="24"/>
          </p:nvPr>
        </p:nvSpPr>
        <p:spPr>
          <a:xfrm>
            <a:off x="7510485" y="2108194"/>
            <a:ext cx="1082675" cy="1084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5" name="Google Shape;315;p50"/>
          <p:cNvSpPr txBox="1">
            <a:spLocks noGrp="1"/>
          </p:cNvSpPr>
          <p:nvPr>
            <p:ph type="body" idx="25"/>
          </p:nvPr>
        </p:nvSpPr>
        <p:spPr>
          <a:xfrm>
            <a:off x="7787083" y="2528553"/>
            <a:ext cx="536044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6" name="Google Shape;316;p50"/>
          <p:cNvSpPr txBox="1">
            <a:spLocks noGrp="1"/>
          </p:cNvSpPr>
          <p:nvPr>
            <p:ph type="body" idx="26"/>
          </p:nvPr>
        </p:nvSpPr>
        <p:spPr>
          <a:xfrm>
            <a:off x="7500959" y="3333847"/>
            <a:ext cx="1101725" cy="24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7" name="Google Shape;317;p50"/>
          <p:cNvSpPr txBox="1">
            <a:spLocks noGrp="1"/>
          </p:cNvSpPr>
          <p:nvPr>
            <p:ph type="body" idx="27"/>
          </p:nvPr>
        </p:nvSpPr>
        <p:spPr>
          <a:xfrm>
            <a:off x="7444910" y="3545461"/>
            <a:ext cx="1211263" cy="21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files - 2">
  <p:cSld name="Profiles - 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>
            <a:spLocks noGrp="1"/>
          </p:cNvSpPr>
          <p:nvPr>
            <p:ph type="title"/>
          </p:nvPr>
        </p:nvSpPr>
        <p:spPr>
          <a:xfrm>
            <a:off x="643398" y="407371"/>
            <a:ext cx="7735359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20" name="Google Shape;320;p51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1"/>
          <p:cNvSpPr txBox="1">
            <a:spLocks noGrp="1"/>
          </p:cNvSpPr>
          <p:nvPr>
            <p:ph type="body" idx="1"/>
          </p:nvPr>
        </p:nvSpPr>
        <p:spPr>
          <a:xfrm>
            <a:off x="3230009" y="3245963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2" name="Google Shape;322;p51"/>
          <p:cNvSpPr txBox="1">
            <a:spLocks noGrp="1"/>
          </p:cNvSpPr>
          <p:nvPr>
            <p:ph type="body" idx="2"/>
          </p:nvPr>
        </p:nvSpPr>
        <p:spPr>
          <a:xfrm>
            <a:off x="2731479" y="3444886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3" name="Google Shape;323;p51"/>
          <p:cNvSpPr txBox="1">
            <a:spLocks noGrp="1"/>
          </p:cNvSpPr>
          <p:nvPr>
            <p:ph type="body" idx="3"/>
          </p:nvPr>
        </p:nvSpPr>
        <p:spPr>
          <a:xfrm>
            <a:off x="5392238" y="3245963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4" name="Google Shape;324;p51"/>
          <p:cNvSpPr txBox="1">
            <a:spLocks noGrp="1"/>
          </p:cNvSpPr>
          <p:nvPr>
            <p:ph type="body" idx="4"/>
          </p:nvPr>
        </p:nvSpPr>
        <p:spPr>
          <a:xfrm>
            <a:off x="4893708" y="3444886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5" name="Google Shape;325;p51"/>
          <p:cNvSpPr>
            <a:spLocks noGrp="1"/>
          </p:cNvSpPr>
          <p:nvPr>
            <p:ph type="pic" idx="5"/>
          </p:nvPr>
        </p:nvSpPr>
        <p:spPr>
          <a:xfrm>
            <a:off x="2855618" y="1643735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6" name="Google Shape;326;p51"/>
          <p:cNvSpPr>
            <a:spLocks noGrp="1"/>
          </p:cNvSpPr>
          <p:nvPr>
            <p:ph type="pic" idx="6"/>
          </p:nvPr>
        </p:nvSpPr>
        <p:spPr>
          <a:xfrm>
            <a:off x="5017847" y="1643735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files - 3">
  <p:cSld name="Profiles - 3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>
            <a:spLocks noGrp="1"/>
          </p:cNvSpPr>
          <p:nvPr>
            <p:ph type="title"/>
          </p:nvPr>
        </p:nvSpPr>
        <p:spPr>
          <a:xfrm>
            <a:off x="643398" y="407371"/>
            <a:ext cx="7689964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29" name="Google Shape;329;p52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2"/>
          <p:cNvSpPr txBox="1">
            <a:spLocks noGrp="1"/>
          </p:cNvSpPr>
          <p:nvPr>
            <p:ph type="body" idx="1"/>
          </p:nvPr>
        </p:nvSpPr>
        <p:spPr>
          <a:xfrm>
            <a:off x="2307139" y="3212096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1" name="Google Shape;331;p52"/>
          <p:cNvSpPr txBox="1">
            <a:spLocks noGrp="1"/>
          </p:cNvSpPr>
          <p:nvPr>
            <p:ph type="body" idx="2"/>
          </p:nvPr>
        </p:nvSpPr>
        <p:spPr>
          <a:xfrm>
            <a:off x="1808609" y="3411019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2" name="Google Shape;332;p52"/>
          <p:cNvSpPr txBox="1">
            <a:spLocks noGrp="1"/>
          </p:cNvSpPr>
          <p:nvPr>
            <p:ph type="body" idx="3"/>
          </p:nvPr>
        </p:nvSpPr>
        <p:spPr>
          <a:xfrm>
            <a:off x="4325444" y="3212096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3" name="Google Shape;333;p52"/>
          <p:cNvSpPr txBox="1">
            <a:spLocks noGrp="1"/>
          </p:cNvSpPr>
          <p:nvPr>
            <p:ph type="body" idx="4"/>
          </p:nvPr>
        </p:nvSpPr>
        <p:spPr>
          <a:xfrm>
            <a:off x="3826914" y="3411019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4" name="Google Shape;334;p52"/>
          <p:cNvSpPr txBox="1">
            <a:spLocks noGrp="1"/>
          </p:cNvSpPr>
          <p:nvPr>
            <p:ph type="body" idx="5"/>
          </p:nvPr>
        </p:nvSpPr>
        <p:spPr>
          <a:xfrm>
            <a:off x="6343747" y="3209640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5" name="Google Shape;335;p52"/>
          <p:cNvSpPr txBox="1">
            <a:spLocks noGrp="1"/>
          </p:cNvSpPr>
          <p:nvPr>
            <p:ph type="body" idx="6"/>
          </p:nvPr>
        </p:nvSpPr>
        <p:spPr>
          <a:xfrm>
            <a:off x="5845217" y="3408563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6" name="Google Shape;336;p52"/>
          <p:cNvSpPr>
            <a:spLocks noGrp="1"/>
          </p:cNvSpPr>
          <p:nvPr>
            <p:ph type="pic" idx="7"/>
          </p:nvPr>
        </p:nvSpPr>
        <p:spPr>
          <a:xfrm>
            <a:off x="1932748" y="1609868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7" name="Google Shape;337;p52"/>
          <p:cNvSpPr>
            <a:spLocks noGrp="1"/>
          </p:cNvSpPr>
          <p:nvPr>
            <p:ph type="pic" idx="8"/>
          </p:nvPr>
        </p:nvSpPr>
        <p:spPr>
          <a:xfrm>
            <a:off x="3951053" y="1609868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8" name="Google Shape;338;p52"/>
          <p:cNvSpPr>
            <a:spLocks noGrp="1"/>
          </p:cNvSpPr>
          <p:nvPr>
            <p:ph type="pic" idx="9"/>
          </p:nvPr>
        </p:nvSpPr>
        <p:spPr>
          <a:xfrm>
            <a:off x="5969356" y="1609868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files - 4">
  <p:cSld name="Profiles - 4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>
            <a:spLocks noGrp="1"/>
          </p:cNvSpPr>
          <p:nvPr>
            <p:ph type="title"/>
          </p:nvPr>
        </p:nvSpPr>
        <p:spPr>
          <a:xfrm>
            <a:off x="643398" y="407371"/>
            <a:ext cx="7696449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41" name="Google Shape;341;p53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3"/>
          <p:cNvSpPr txBox="1">
            <a:spLocks noGrp="1"/>
          </p:cNvSpPr>
          <p:nvPr>
            <p:ph type="body" idx="1"/>
          </p:nvPr>
        </p:nvSpPr>
        <p:spPr>
          <a:xfrm>
            <a:off x="1541912" y="3239952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3" name="Google Shape;343;p53"/>
          <p:cNvSpPr txBox="1">
            <a:spLocks noGrp="1"/>
          </p:cNvSpPr>
          <p:nvPr>
            <p:ph type="body" idx="2"/>
          </p:nvPr>
        </p:nvSpPr>
        <p:spPr>
          <a:xfrm>
            <a:off x="1043382" y="3438875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4" name="Google Shape;344;p53"/>
          <p:cNvSpPr txBox="1">
            <a:spLocks noGrp="1"/>
          </p:cNvSpPr>
          <p:nvPr>
            <p:ph type="body" idx="3"/>
          </p:nvPr>
        </p:nvSpPr>
        <p:spPr>
          <a:xfrm>
            <a:off x="3390876" y="3237496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5" name="Google Shape;345;p53"/>
          <p:cNvSpPr txBox="1">
            <a:spLocks noGrp="1"/>
          </p:cNvSpPr>
          <p:nvPr>
            <p:ph type="body" idx="4"/>
          </p:nvPr>
        </p:nvSpPr>
        <p:spPr>
          <a:xfrm>
            <a:off x="2892346" y="3436419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6" name="Google Shape;346;p53"/>
          <p:cNvSpPr txBox="1">
            <a:spLocks noGrp="1"/>
          </p:cNvSpPr>
          <p:nvPr>
            <p:ph type="body" idx="5"/>
          </p:nvPr>
        </p:nvSpPr>
        <p:spPr>
          <a:xfrm>
            <a:off x="5239841" y="3237496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7" name="Google Shape;347;p53"/>
          <p:cNvSpPr txBox="1">
            <a:spLocks noGrp="1"/>
          </p:cNvSpPr>
          <p:nvPr>
            <p:ph type="body" idx="6"/>
          </p:nvPr>
        </p:nvSpPr>
        <p:spPr>
          <a:xfrm>
            <a:off x="4741311" y="3436419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8" name="Google Shape;348;p53"/>
          <p:cNvSpPr txBox="1">
            <a:spLocks noGrp="1"/>
          </p:cNvSpPr>
          <p:nvPr>
            <p:ph type="body" idx="7"/>
          </p:nvPr>
        </p:nvSpPr>
        <p:spPr>
          <a:xfrm>
            <a:off x="7088804" y="3235040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9" name="Google Shape;349;p53"/>
          <p:cNvSpPr txBox="1">
            <a:spLocks noGrp="1"/>
          </p:cNvSpPr>
          <p:nvPr>
            <p:ph type="body" idx="8"/>
          </p:nvPr>
        </p:nvSpPr>
        <p:spPr>
          <a:xfrm>
            <a:off x="6590274" y="3433963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0" name="Google Shape;350;p53"/>
          <p:cNvSpPr>
            <a:spLocks noGrp="1"/>
          </p:cNvSpPr>
          <p:nvPr>
            <p:ph type="pic" idx="9"/>
          </p:nvPr>
        </p:nvSpPr>
        <p:spPr>
          <a:xfrm>
            <a:off x="1167521" y="1635268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1" name="Google Shape;351;p53"/>
          <p:cNvSpPr>
            <a:spLocks noGrp="1"/>
          </p:cNvSpPr>
          <p:nvPr>
            <p:ph type="pic" idx="13"/>
          </p:nvPr>
        </p:nvSpPr>
        <p:spPr>
          <a:xfrm>
            <a:off x="3016485" y="1635268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2" name="Google Shape;352;p53"/>
          <p:cNvSpPr>
            <a:spLocks noGrp="1"/>
          </p:cNvSpPr>
          <p:nvPr>
            <p:ph type="pic" idx="14"/>
          </p:nvPr>
        </p:nvSpPr>
        <p:spPr>
          <a:xfrm>
            <a:off x="4865450" y="1635268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3" name="Google Shape;353;p53"/>
          <p:cNvSpPr>
            <a:spLocks noGrp="1"/>
          </p:cNvSpPr>
          <p:nvPr>
            <p:ph type="pic" idx="15"/>
          </p:nvPr>
        </p:nvSpPr>
        <p:spPr>
          <a:xfrm>
            <a:off x="6714413" y="1635268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files - 5">
  <p:cSld name="Profiles - 5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>
            <a:spLocks noGrp="1"/>
          </p:cNvSpPr>
          <p:nvPr>
            <p:ph type="title"/>
          </p:nvPr>
        </p:nvSpPr>
        <p:spPr>
          <a:xfrm>
            <a:off x="643398" y="407371"/>
            <a:ext cx="7741845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56" name="Google Shape;356;p54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4"/>
          <p:cNvSpPr txBox="1">
            <a:spLocks noGrp="1"/>
          </p:cNvSpPr>
          <p:nvPr>
            <p:ph type="body" idx="1"/>
          </p:nvPr>
        </p:nvSpPr>
        <p:spPr>
          <a:xfrm>
            <a:off x="2594502" y="3248414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8" name="Google Shape;358;p54"/>
          <p:cNvSpPr txBox="1">
            <a:spLocks noGrp="1"/>
          </p:cNvSpPr>
          <p:nvPr>
            <p:ph type="body" idx="2"/>
          </p:nvPr>
        </p:nvSpPr>
        <p:spPr>
          <a:xfrm>
            <a:off x="2087205" y="3548193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9" name="Google Shape;359;p54"/>
          <p:cNvSpPr txBox="1">
            <a:spLocks noGrp="1"/>
          </p:cNvSpPr>
          <p:nvPr>
            <p:ph type="body" idx="3"/>
          </p:nvPr>
        </p:nvSpPr>
        <p:spPr>
          <a:xfrm>
            <a:off x="4273626" y="3248414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0" name="Google Shape;360;p54"/>
          <p:cNvSpPr txBox="1">
            <a:spLocks noGrp="1"/>
          </p:cNvSpPr>
          <p:nvPr>
            <p:ph type="body" idx="4"/>
          </p:nvPr>
        </p:nvSpPr>
        <p:spPr>
          <a:xfrm>
            <a:off x="3757562" y="3548193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1" name="Google Shape;361;p54"/>
          <p:cNvSpPr txBox="1">
            <a:spLocks noGrp="1"/>
          </p:cNvSpPr>
          <p:nvPr>
            <p:ph type="body" idx="5"/>
          </p:nvPr>
        </p:nvSpPr>
        <p:spPr>
          <a:xfrm>
            <a:off x="5952750" y="3248414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2" name="Google Shape;362;p54"/>
          <p:cNvSpPr txBox="1">
            <a:spLocks noGrp="1"/>
          </p:cNvSpPr>
          <p:nvPr>
            <p:ph type="body" idx="6"/>
          </p:nvPr>
        </p:nvSpPr>
        <p:spPr>
          <a:xfrm>
            <a:off x="5427919" y="3548193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3" name="Google Shape;363;p54"/>
          <p:cNvSpPr txBox="1">
            <a:spLocks noGrp="1"/>
          </p:cNvSpPr>
          <p:nvPr>
            <p:ph type="body" idx="7"/>
          </p:nvPr>
        </p:nvSpPr>
        <p:spPr>
          <a:xfrm>
            <a:off x="7631873" y="3248414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4" name="Google Shape;364;p54"/>
          <p:cNvSpPr txBox="1">
            <a:spLocks noGrp="1"/>
          </p:cNvSpPr>
          <p:nvPr>
            <p:ph type="body" idx="8"/>
          </p:nvPr>
        </p:nvSpPr>
        <p:spPr>
          <a:xfrm>
            <a:off x="7098275" y="3548193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5" name="Google Shape;365;p54"/>
          <p:cNvSpPr>
            <a:spLocks noGrp="1"/>
          </p:cNvSpPr>
          <p:nvPr>
            <p:ph type="pic" idx="9"/>
          </p:nvPr>
        </p:nvSpPr>
        <p:spPr>
          <a:xfrm>
            <a:off x="2228278" y="1635268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6" name="Google Shape;366;p54"/>
          <p:cNvSpPr>
            <a:spLocks noGrp="1"/>
          </p:cNvSpPr>
          <p:nvPr>
            <p:ph type="pic" idx="13"/>
          </p:nvPr>
        </p:nvSpPr>
        <p:spPr>
          <a:xfrm>
            <a:off x="3915569" y="1635268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7" name="Google Shape;367;p54"/>
          <p:cNvSpPr>
            <a:spLocks noGrp="1"/>
          </p:cNvSpPr>
          <p:nvPr>
            <p:ph type="pic" idx="14"/>
          </p:nvPr>
        </p:nvSpPr>
        <p:spPr>
          <a:xfrm>
            <a:off x="5602860" y="1635268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" name="Google Shape;368;p54"/>
          <p:cNvSpPr>
            <a:spLocks noGrp="1"/>
          </p:cNvSpPr>
          <p:nvPr>
            <p:ph type="pic" idx="15"/>
          </p:nvPr>
        </p:nvSpPr>
        <p:spPr>
          <a:xfrm>
            <a:off x="7290150" y="1635268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9" name="Google Shape;369;p54"/>
          <p:cNvSpPr txBox="1">
            <a:spLocks noGrp="1"/>
          </p:cNvSpPr>
          <p:nvPr>
            <p:ph type="body" idx="16"/>
          </p:nvPr>
        </p:nvSpPr>
        <p:spPr>
          <a:xfrm>
            <a:off x="915378" y="3248414"/>
            <a:ext cx="51328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0" name="Google Shape;370;p54"/>
          <p:cNvSpPr txBox="1">
            <a:spLocks noGrp="1"/>
          </p:cNvSpPr>
          <p:nvPr>
            <p:ph type="body" idx="17"/>
          </p:nvPr>
        </p:nvSpPr>
        <p:spPr>
          <a:xfrm>
            <a:off x="416848" y="3548193"/>
            <a:ext cx="15103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1" name="Google Shape;371;p54"/>
          <p:cNvSpPr>
            <a:spLocks noGrp="1"/>
          </p:cNvSpPr>
          <p:nvPr>
            <p:ph type="pic" idx="18"/>
          </p:nvPr>
        </p:nvSpPr>
        <p:spPr>
          <a:xfrm>
            <a:off x="540987" y="1643730"/>
            <a:ext cx="1262062" cy="141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eatured Items">
  <p:cSld name="Featured Items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3001639" y="711084"/>
            <a:ext cx="3140723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4" name="Google Shape;374;p55"/>
          <p:cNvSpPr/>
          <p:nvPr/>
        </p:nvSpPr>
        <p:spPr>
          <a:xfrm>
            <a:off x="3364347" y="2466176"/>
            <a:ext cx="2415308" cy="1585373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55"/>
          <p:cNvSpPr/>
          <p:nvPr/>
        </p:nvSpPr>
        <p:spPr>
          <a:xfrm>
            <a:off x="949039" y="2466176"/>
            <a:ext cx="2415308" cy="158537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55"/>
          <p:cNvSpPr/>
          <p:nvPr/>
        </p:nvSpPr>
        <p:spPr>
          <a:xfrm>
            <a:off x="5779656" y="2466176"/>
            <a:ext cx="2415308" cy="15853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55"/>
          <p:cNvSpPr/>
          <p:nvPr/>
        </p:nvSpPr>
        <p:spPr>
          <a:xfrm rot="5400000">
            <a:off x="4554856" y="819341"/>
            <a:ext cx="34289" cy="512618"/>
          </a:xfrm>
          <a:prstGeom prst="rect">
            <a:avLst/>
          </a:prstGeom>
          <a:solidFill>
            <a:srgbClr val="5689B8"/>
          </a:solidFill>
          <a:ln w="12700" cap="flat" cmpd="sng">
            <a:solidFill>
              <a:srgbClr val="5B9B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55"/>
          <p:cNvSpPr>
            <a:spLocks noGrp="1"/>
          </p:cNvSpPr>
          <p:nvPr>
            <p:ph type="pic" idx="2"/>
          </p:nvPr>
        </p:nvSpPr>
        <p:spPr>
          <a:xfrm>
            <a:off x="1859513" y="2606215"/>
            <a:ext cx="59436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9" name="Google Shape;379;p55"/>
          <p:cNvSpPr>
            <a:spLocks noGrp="1"/>
          </p:cNvSpPr>
          <p:nvPr>
            <p:ph type="pic" idx="3"/>
          </p:nvPr>
        </p:nvSpPr>
        <p:spPr>
          <a:xfrm>
            <a:off x="4274821" y="2606215"/>
            <a:ext cx="594360" cy="58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0" name="Google Shape;380;p55"/>
          <p:cNvSpPr>
            <a:spLocks noGrp="1"/>
          </p:cNvSpPr>
          <p:nvPr>
            <p:ph type="pic" idx="4"/>
          </p:nvPr>
        </p:nvSpPr>
        <p:spPr>
          <a:xfrm>
            <a:off x="6690130" y="2603432"/>
            <a:ext cx="594360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1" name="Google Shape;381;p55"/>
          <p:cNvSpPr txBox="1">
            <a:spLocks noGrp="1"/>
          </p:cNvSpPr>
          <p:nvPr>
            <p:ph type="body" idx="1"/>
          </p:nvPr>
        </p:nvSpPr>
        <p:spPr>
          <a:xfrm>
            <a:off x="1425281" y="1399345"/>
            <a:ext cx="6293438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2" name="Google Shape;382;p55"/>
          <p:cNvSpPr txBox="1">
            <a:spLocks noGrp="1"/>
          </p:cNvSpPr>
          <p:nvPr>
            <p:ph type="body" idx="5"/>
          </p:nvPr>
        </p:nvSpPr>
        <p:spPr>
          <a:xfrm>
            <a:off x="1902456" y="3313425"/>
            <a:ext cx="508474" cy="21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3" name="Google Shape;383;p55"/>
          <p:cNvSpPr txBox="1">
            <a:spLocks noGrp="1"/>
          </p:cNvSpPr>
          <p:nvPr>
            <p:ph type="body" idx="6"/>
          </p:nvPr>
        </p:nvSpPr>
        <p:spPr>
          <a:xfrm>
            <a:off x="4317764" y="3313425"/>
            <a:ext cx="508474" cy="21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4" name="Google Shape;384;p55"/>
          <p:cNvSpPr txBox="1">
            <a:spLocks noGrp="1"/>
          </p:cNvSpPr>
          <p:nvPr>
            <p:ph type="body" idx="7"/>
          </p:nvPr>
        </p:nvSpPr>
        <p:spPr>
          <a:xfrm>
            <a:off x="6733074" y="3313425"/>
            <a:ext cx="508473" cy="21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5" name="Google Shape;385;p55"/>
          <p:cNvSpPr txBox="1">
            <a:spLocks noGrp="1"/>
          </p:cNvSpPr>
          <p:nvPr>
            <p:ph type="body" idx="8"/>
          </p:nvPr>
        </p:nvSpPr>
        <p:spPr>
          <a:xfrm>
            <a:off x="1198672" y="3555356"/>
            <a:ext cx="1916043" cy="21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6" name="Google Shape;386;p55"/>
          <p:cNvSpPr txBox="1">
            <a:spLocks noGrp="1"/>
          </p:cNvSpPr>
          <p:nvPr>
            <p:ph type="body" idx="9"/>
          </p:nvPr>
        </p:nvSpPr>
        <p:spPr>
          <a:xfrm>
            <a:off x="3613980" y="3555356"/>
            <a:ext cx="1916043" cy="21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7" name="Google Shape;387;p55"/>
          <p:cNvSpPr txBox="1">
            <a:spLocks noGrp="1"/>
          </p:cNvSpPr>
          <p:nvPr>
            <p:ph type="body" idx="13"/>
          </p:nvPr>
        </p:nvSpPr>
        <p:spPr>
          <a:xfrm>
            <a:off x="6029289" y="3555356"/>
            <a:ext cx="1916043" cy="21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tah County Cover Page">
  <p:cSld name="Utah County Cover Pag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20" descr="provo.jpeg"/>
          <p:cNvPicPr preferRelativeResize="0"/>
          <p:nvPr/>
        </p:nvPicPr>
        <p:blipFill rotWithShape="1">
          <a:blip r:embed="rId2">
            <a:alphaModFix/>
          </a:blip>
          <a:srcRect l="6196" t="-1" r="27137" b="-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0"/>
          <p:cNvSpPr/>
          <p:nvPr/>
        </p:nvSpPr>
        <p:spPr>
          <a:xfrm>
            <a:off x="2" y="0"/>
            <a:ext cx="9143999" cy="5143500"/>
          </a:xfrm>
          <a:prstGeom prst="rect">
            <a:avLst/>
          </a:prstGeom>
          <a:gradFill>
            <a:gsLst>
              <a:gs pos="0">
                <a:srgbClr val="5689B8">
                  <a:alpha val="60000"/>
                </a:srgbClr>
              </a:gs>
              <a:gs pos="42000">
                <a:srgbClr val="5689B8">
                  <a:alpha val="60000"/>
                </a:srgbClr>
              </a:gs>
              <a:gs pos="100000">
                <a:srgbClr val="CE3C29">
                  <a:alpha val="43921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20" descr="edcUTAH-logo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388" y="3466268"/>
            <a:ext cx="1316185" cy="120891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0"/>
          <p:cNvSpPr txBox="1">
            <a:spLocks noGrp="1"/>
          </p:cNvSpPr>
          <p:nvPr>
            <p:ph type="title"/>
          </p:nvPr>
        </p:nvSpPr>
        <p:spPr>
          <a:xfrm>
            <a:off x="429546" y="1071049"/>
            <a:ext cx="5718841" cy="137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  <a:defRPr sz="3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s - 3">
  <p:cSld name="Testimonials - 3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6"/>
          <p:cNvSpPr txBox="1">
            <a:spLocks noGrp="1"/>
          </p:cNvSpPr>
          <p:nvPr>
            <p:ph type="title"/>
          </p:nvPr>
        </p:nvSpPr>
        <p:spPr>
          <a:xfrm>
            <a:off x="754773" y="407065"/>
            <a:ext cx="7886700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90" name="Google Shape;390;p56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6"/>
          <p:cNvSpPr/>
          <p:nvPr/>
        </p:nvSpPr>
        <p:spPr>
          <a:xfrm>
            <a:off x="3515891" y="2099388"/>
            <a:ext cx="2112218" cy="1147665"/>
          </a:xfrm>
          <a:prstGeom prst="roundRect">
            <a:avLst>
              <a:gd name="adj" fmla="val 0"/>
            </a:avLst>
          </a:prstGeom>
          <a:solidFill>
            <a:srgbClr val="42434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56"/>
          <p:cNvSpPr/>
          <p:nvPr/>
        </p:nvSpPr>
        <p:spPr>
          <a:xfrm>
            <a:off x="981448" y="2099388"/>
            <a:ext cx="2112218" cy="1147665"/>
          </a:xfrm>
          <a:prstGeom prst="roundRect">
            <a:avLst>
              <a:gd name="adj" fmla="val 0"/>
            </a:avLst>
          </a:prstGeom>
          <a:solidFill>
            <a:srgbClr val="42434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6"/>
          <p:cNvSpPr/>
          <p:nvPr/>
        </p:nvSpPr>
        <p:spPr>
          <a:xfrm>
            <a:off x="6050334" y="2099388"/>
            <a:ext cx="2112218" cy="1147665"/>
          </a:xfrm>
          <a:prstGeom prst="roundRect">
            <a:avLst>
              <a:gd name="adj" fmla="val 0"/>
            </a:avLst>
          </a:prstGeom>
          <a:solidFill>
            <a:srgbClr val="42434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56"/>
          <p:cNvSpPr txBox="1"/>
          <p:nvPr/>
        </p:nvSpPr>
        <p:spPr>
          <a:xfrm>
            <a:off x="1116443" y="2157315"/>
            <a:ext cx="3216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395" name="Google Shape;395;p56"/>
          <p:cNvSpPr txBox="1"/>
          <p:nvPr/>
        </p:nvSpPr>
        <p:spPr>
          <a:xfrm>
            <a:off x="3650886" y="2157315"/>
            <a:ext cx="3216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396" name="Google Shape;396;p56"/>
          <p:cNvSpPr txBox="1"/>
          <p:nvPr/>
        </p:nvSpPr>
        <p:spPr>
          <a:xfrm>
            <a:off x="6185328" y="2157315"/>
            <a:ext cx="3216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pic>
        <p:nvPicPr>
          <p:cNvPr id="397" name="Google Shape;397;p56" descr="profile.jpg"/>
          <p:cNvPicPr preferRelativeResize="0"/>
          <p:nvPr/>
        </p:nvPicPr>
        <p:blipFill rotWithShape="1">
          <a:blip r:embed="rId3">
            <a:alphaModFix/>
          </a:blip>
          <a:srcRect l="135" r="134"/>
          <a:stretch/>
        </p:blipFill>
        <p:spPr>
          <a:xfrm>
            <a:off x="1138903" y="3152580"/>
            <a:ext cx="440201" cy="44087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8" name="Google Shape;398;p56" descr="profil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2004" y="3152580"/>
            <a:ext cx="440201" cy="44087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9" name="Google Shape;399;p56" descr="profil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04435" y="3152580"/>
            <a:ext cx="440201" cy="440872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0" name="Google Shape;400;p56"/>
          <p:cNvSpPr txBox="1">
            <a:spLocks noGrp="1"/>
          </p:cNvSpPr>
          <p:nvPr>
            <p:ph type="body" idx="1"/>
          </p:nvPr>
        </p:nvSpPr>
        <p:spPr>
          <a:xfrm>
            <a:off x="1725613" y="3331632"/>
            <a:ext cx="1233059" cy="18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1" name="Google Shape;401;p56"/>
          <p:cNvSpPr txBox="1">
            <a:spLocks noGrp="1"/>
          </p:cNvSpPr>
          <p:nvPr>
            <p:ph type="body" idx="2"/>
          </p:nvPr>
        </p:nvSpPr>
        <p:spPr>
          <a:xfrm>
            <a:off x="4253627" y="3331632"/>
            <a:ext cx="1233059" cy="18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2" name="Google Shape;402;p56"/>
          <p:cNvSpPr txBox="1">
            <a:spLocks noGrp="1"/>
          </p:cNvSpPr>
          <p:nvPr>
            <p:ph type="body" idx="3"/>
          </p:nvPr>
        </p:nvSpPr>
        <p:spPr>
          <a:xfrm>
            <a:off x="6787064" y="3331632"/>
            <a:ext cx="1233059" cy="18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3" name="Google Shape;403;p56"/>
          <p:cNvSpPr txBox="1">
            <a:spLocks noGrp="1"/>
          </p:cNvSpPr>
          <p:nvPr>
            <p:ph type="body" idx="4"/>
          </p:nvPr>
        </p:nvSpPr>
        <p:spPr>
          <a:xfrm>
            <a:off x="1121304" y="2456392"/>
            <a:ext cx="1820862" cy="620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2F2F2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4" name="Google Shape;404;p56"/>
          <p:cNvSpPr txBox="1">
            <a:spLocks noGrp="1"/>
          </p:cNvSpPr>
          <p:nvPr>
            <p:ph type="body" idx="5"/>
          </p:nvPr>
        </p:nvSpPr>
        <p:spPr>
          <a:xfrm>
            <a:off x="3650886" y="2456392"/>
            <a:ext cx="1820862" cy="620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2F2F2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5" name="Google Shape;405;p56"/>
          <p:cNvSpPr txBox="1">
            <a:spLocks noGrp="1"/>
          </p:cNvSpPr>
          <p:nvPr>
            <p:ph type="body" idx="6"/>
          </p:nvPr>
        </p:nvSpPr>
        <p:spPr>
          <a:xfrm>
            <a:off x="6185328" y="2456392"/>
            <a:ext cx="1820862" cy="620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2F2F2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s - 2">
  <p:cSld name="Testimonials - 2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 txBox="1">
            <a:spLocks noGrp="1"/>
          </p:cNvSpPr>
          <p:nvPr>
            <p:ph type="title"/>
          </p:nvPr>
        </p:nvSpPr>
        <p:spPr>
          <a:xfrm>
            <a:off x="754773" y="407065"/>
            <a:ext cx="7886700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408" name="Google Shape;408;p57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7"/>
          <p:cNvSpPr/>
          <p:nvPr/>
        </p:nvSpPr>
        <p:spPr>
          <a:xfrm>
            <a:off x="4975067" y="2099388"/>
            <a:ext cx="2704201" cy="1147665"/>
          </a:xfrm>
          <a:prstGeom prst="roundRect">
            <a:avLst>
              <a:gd name="adj" fmla="val 0"/>
            </a:avLst>
          </a:prstGeom>
          <a:solidFill>
            <a:srgbClr val="42434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57"/>
          <p:cNvSpPr txBox="1"/>
          <p:nvPr/>
        </p:nvSpPr>
        <p:spPr>
          <a:xfrm>
            <a:off x="5110062" y="2157315"/>
            <a:ext cx="3216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pic>
        <p:nvPicPr>
          <p:cNvPr id="411" name="Google Shape;411;p57" descr="profil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9169" y="3152580"/>
            <a:ext cx="440201" cy="440872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2" name="Google Shape;412;p57"/>
          <p:cNvSpPr txBox="1">
            <a:spLocks noGrp="1"/>
          </p:cNvSpPr>
          <p:nvPr>
            <p:ph type="body" idx="1"/>
          </p:nvPr>
        </p:nvSpPr>
        <p:spPr>
          <a:xfrm>
            <a:off x="5711798" y="3331632"/>
            <a:ext cx="1848938" cy="18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3" name="Google Shape;413;p57"/>
          <p:cNvSpPr txBox="1">
            <a:spLocks noGrp="1"/>
          </p:cNvSpPr>
          <p:nvPr>
            <p:ph type="body" idx="2"/>
          </p:nvPr>
        </p:nvSpPr>
        <p:spPr>
          <a:xfrm>
            <a:off x="5110062" y="2456392"/>
            <a:ext cx="2331188" cy="620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2F2F2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4" name="Google Shape;414;p57"/>
          <p:cNvSpPr/>
          <p:nvPr/>
        </p:nvSpPr>
        <p:spPr>
          <a:xfrm>
            <a:off x="1470660" y="2099388"/>
            <a:ext cx="2704201" cy="1147665"/>
          </a:xfrm>
          <a:prstGeom prst="roundRect">
            <a:avLst>
              <a:gd name="adj" fmla="val 0"/>
            </a:avLst>
          </a:prstGeom>
          <a:solidFill>
            <a:srgbClr val="42434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57"/>
          <p:cNvSpPr txBox="1"/>
          <p:nvPr/>
        </p:nvSpPr>
        <p:spPr>
          <a:xfrm>
            <a:off x="1605655" y="2157315"/>
            <a:ext cx="3216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pic>
        <p:nvPicPr>
          <p:cNvPr id="416" name="Google Shape;416;p57" descr="profil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4762" y="3152580"/>
            <a:ext cx="440201" cy="440872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7" name="Google Shape;417;p57"/>
          <p:cNvSpPr txBox="1">
            <a:spLocks noGrp="1"/>
          </p:cNvSpPr>
          <p:nvPr>
            <p:ph type="body" idx="3"/>
          </p:nvPr>
        </p:nvSpPr>
        <p:spPr>
          <a:xfrm>
            <a:off x="2207391" y="3331632"/>
            <a:ext cx="1848938" cy="18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8" name="Google Shape;418;p57"/>
          <p:cNvSpPr txBox="1">
            <a:spLocks noGrp="1"/>
          </p:cNvSpPr>
          <p:nvPr>
            <p:ph type="body" idx="4"/>
          </p:nvPr>
        </p:nvSpPr>
        <p:spPr>
          <a:xfrm>
            <a:off x="1605655" y="2456392"/>
            <a:ext cx="2331188" cy="620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2F2F2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Title only">
  <p:cSld name="Left Title only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8" descr="Asset 5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8"/>
          <p:cNvSpPr txBox="1">
            <a:spLocks noGrp="1"/>
          </p:cNvSpPr>
          <p:nvPr>
            <p:ph type="title"/>
          </p:nvPr>
        </p:nvSpPr>
        <p:spPr>
          <a:xfrm>
            <a:off x="631400" y="404847"/>
            <a:ext cx="7799238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Title only">
  <p:cSld name="Small Title only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9"/>
          <p:cNvSpPr txBox="1">
            <a:spLocks noGrp="1"/>
          </p:cNvSpPr>
          <p:nvPr>
            <p:ph type="title"/>
          </p:nvPr>
        </p:nvSpPr>
        <p:spPr>
          <a:xfrm>
            <a:off x="3635205" y="415416"/>
            <a:ext cx="1873591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4" name="Google Shape;424;p59"/>
          <p:cNvSpPr/>
          <p:nvPr/>
        </p:nvSpPr>
        <p:spPr>
          <a:xfrm rot="5400000">
            <a:off x="4554856" y="546188"/>
            <a:ext cx="34289" cy="5126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61" descr="8189936015_ce682d6fe1_b.jpg"/>
          <p:cNvPicPr preferRelativeResize="0"/>
          <p:nvPr/>
        </p:nvPicPr>
        <p:blipFill rotWithShape="1">
          <a:blip r:embed="rId2">
            <a:alphaModFix/>
          </a:blip>
          <a:srcRect t="7833" b="7832"/>
          <a:stretch/>
        </p:blipFill>
        <p:spPr>
          <a:xfrm>
            <a:off x="0" y="3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1"/>
          <p:cNvSpPr/>
          <p:nvPr/>
        </p:nvSpPr>
        <p:spPr>
          <a:xfrm>
            <a:off x="2" y="0"/>
            <a:ext cx="9143999" cy="5143500"/>
          </a:xfrm>
          <a:prstGeom prst="rect">
            <a:avLst/>
          </a:prstGeom>
          <a:gradFill>
            <a:gsLst>
              <a:gs pos="0">
                <a:srgbClr val="5689B8">
                  <a:alpha val="60000"/>
                </a:srgbClr>
              </a:gs>
              <a:gs pos="42000">
                <a:srgbClr val="5689B8">
                  <a:alpha val="60000"/>
                </a:srgbClr>
              </a:gs>
              <a:gs pos="100000">
                <a:srgbClr val="CE3C29">
                  <a:alpha val="43921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61"/>
          <p:cNvSpPr txBox="1"/>
          <p:nvPr/>
        </p:nvSpPr>
        <p:spPr>
          <a:xfrm>
            <a:off x="4808080" y="2329378"/>
            <a:ext cx="2595897" cy="48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/>
          </a:p>
        </p:txBody>
      </p:sp>
      <p:cxnSp>
        <p:nvCxnSpPr>
          <p:cNvPr id="430" name="Google Shape;430;p61"/>
          <p:cNvCxnSpPr/>
          <p:nvPr/>
        </p:nvCxnSpPr>
        <p:spPr>
          <a:xfrm>
            <a:off x="4301289" y="907382"/>
            <a:ext cx="0" cy="3328737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31" name="Google Shape;431;p61" descr="edcUTAH-logo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5225" y="1794710"/>
            <a:ext cx="1702985" cy="1564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ural Utah Cover Page">
  <p:cSld name="Rural Utah Cover Pag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1" descr="rural.jpg"/>
          <p:cNvPicPr preferRelativeResize="0"/>
          <p:nvPr/>
        </p:nvPicPr>
        <p:blipFill rotWithShape="1">
          <a:blip r:embed="rId2">
            <a:alphaModFix/>
          </a:blip>
          <a:srcRect t="7223" b="7222"/>
          <a:stretch/>
        </p:blipFill>
        <p:spPr>
          <a:xfrm>
            <a:off x="0" y="2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1"/>
          <p:cNvSpPr/>
          <p:nvPr/>
        </p:nvSpPr>
        <p:spPr>
          <a:xfrm>
            <a:off x="2" y="0"/>
            <a:ext cx="9143999" cy="5143500"/>
          </a:xfrm>
          <a:prstGeom prst="rect">
            <a:avLst/>
          </a:prstGeom>
          <a:gradFill>
            <a:gsLst>
              <a:gs pos="0">
                <a:srgbClr val="5689B8">
                  <a:alpha val="60000"/>
                </a:srgbClr>
              </a:gs>
              <a:gs pos="42000">
                <a:srgbClr val="5689B8">
                  <a:alpha val="60000"/>
                </a:srgbClr>
              </a:gs>
              <a:gs pos="100000">
                <a:srgbClr val="CE3C29">
                  <a:alpha val="43921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1"/>
          <p:cNvSpPr txBox="1"/>
          <p:nvPr/>
        </p:nvSpPr>
        <p:spPr>
          <a:xfrm>
            <a:off x="4479678" y="2133878"/>
            <a:ext cx="18466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21" descr="edcUTAH-logo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388" y="3466268"/>
            <a:ext cx="1316185" cy="120891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1"/>
          <p:cNvSpPr txBox="1">
            <a:spLocks noGrp="1"/>
          </p:cNvSpPr>
          <p:nvPr>
            <p:ph type="title"/>
          </p:nvPr>
        </p:nvSpPr>
        <p:spPr>
          <a:xfrm>
            <a:off x="429546" y="1071049"/>
            <a:ext cx="5718841" cy="137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  <a:defRPr sz="3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outhern Utah Cover Page">
  <p:cSld name="Southern Utah Cover Pag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22" descr="southern-utah-4a.jpg"/>
          <p:cNvPicPr preferRelativeResize="0"/>
          <p:nvPr/>
        </p:nvPicPr>
        <p:blipFill rotWithShape="1">
          <a:blip r:embed="rId2">
            <a:alphaModFix/>
          </a:blip>
          <a:srcRect t="12139" b="12138"/>
          <a:stretch/>
        </p:blipFill>
        <p:spPr>
          <a:xfrm>
            <a:off x="0" y="1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2"/>
          <p:cNvSpPr/>
          <p:nvPr/>
        </p:nvSpPr>
        <p:spPr>
          <a:xfrm>
            <a:off x="2" y="0"/>
            <a:ext cx="9143999" cy="5143500"/>
          </a:xfrm>
          <a:prstGeom prst="rect">
            <a:avLst/>
          </a:prstGeom>
          <a:gradFill>
            <a:gsLst>
              <a:gs pos="0">
                <a:srgbClr val="5689B8">
                  <a:alpha val="60000"/>
                </a:srgbClr>
              </a:gs>
              <a:gs pos="42000">
                <a:srgbClr val="5689B8">
                  <a:alpha val="60000"/>
                </a:srgbClr>
              </a:gs>
              <a:gs pos="100000">
                <a:srgbClr val="CE3C29">
                  <a:alpha val="43921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Google Shape;42;p22" descr="edcUTAH-logo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388" y="3466268"/>
            <a:ext cx="1316185" cy="120891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2"/>
          <p:cNvSpPr txBox="1">
            <a:spLocks noGrp="1"/>
          </p:cNvSpPr>
          <p:nvPr>
            <p:ph type="title"/>
          </p:nvPr>
        </p:nvSpPr>
        <p:spPr>
          <a:xfrm>
            <a:off x="429546" y="1071049"/>
            <a:ext cx="5718841" cy="137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ontserrat"/>
              <a:buNone/>
              <a:defRPr sz="3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Cityscape">
  <p:cSld name="Title and Text Cityscap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3" descr="DJI_0424.jpg"/>
          <p:cNvPicPr preferRelativeResize="0"/>
          <p:nvPr/>
        </p:nvPicPr>
        <p:blipFill rotWithShape="1">
          <a:blip r:embed="rId2">
            <a:alphaModFix/>
          </a:blip>
          <a:srcRect l="74" r="73" b="6576"/>
          <a:stretch/>
        </p:blipFill>
        <p:spPr>
          <a:xfrm>
            <a:off x="0" y="1"/>
            <a:ext cx="9144000" cy="480526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3"/>
          <p:cNvSpPr/>
          <p:nvPr/>
        </p:nvSpPr>
        <p:spPr>
          <a:xfrm>
            <a:off x="0" y="2"/>
            <a:ext cx="9144000" cy="480526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Google Shape;47;p23" descr="Asset 5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6" y="250387"/>
            <a:ext cx="489347" cy="53828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3"/>
          <p:cNvSpPr txBox="1">
            <a:spLocks noGrp="1"/>
          </p:cNvSpPr>
          <p:nvPr>
            <p:ph type="body" idx="1"/>
          </p:nvPr>
        </p:nvSpPr>
        <p:spPr>
          <a:xfrm>
            <a:off x="606425" y="1057378"/>
            <a:ext cx="7667625" cy="251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title"/>
          </p:nvPr>
        </p:nvSpPr>
        <p:spPr>
          <a:xfrm>
            <a:off x="628650" y="385253"/>
            <a:ext cx="7645400" cy="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4" descr="city-skyline-q66.jpg"/>
          <p:cNvPicPr preferRelativeResize="0"/>
          <p:nvPr/>
        </p:nvPicPr>
        <p:blipFill rotWithShape="1">
          <a:blip r:embed="rId2">
            <a:alphaModFix/>
          </a:blip>
          <a:srcRect t="18023" b="41032"/>
          <a:stretch/>
        </p:blipFill>
        <p:spPr>
          <a:xfrm>
            <a:off x="0" y="2"/>
            <a:ext cx="9144000" cy="136143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4"/>
          <p:cNvSpPr/>
          <p:nvPr/>
        </p:nvSpPr>
        <p:spPr>
          <a:xfrm>
            <a:off x="2" y="0"/>
            <a:ext cx="9143999" cy="1350513"/>
          </a:xfrm>
          <a:prstGeom prst="rect">
            <a:avLst/>
          </a:prstGeom>
          <a:gradFill>
            <a:gsLst>
              <a:gs pos="0">
                <a:srgbClr val="5689B8">
                  <a:alpha val="60000"/>
                </a:srgbClr>
              </a:gs>
              <a:gs pos="42000">
                <a:srgbClr val="5689B8">
                  <a:alpha val="60000"/>
                </a:srgbClr>
              </a:gs>
              <a:gs pos="100000">
                <a:srgbClr val="CE3C29">
                  <a:alpha val="43921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4"/>
          <p:cNvSpPr txBox="1">
            <a:spLocks noGrp="1"/>
          </p:cNvSpPr>
          <p:nvPr>
            <p:ph type="title"/>
          </p:nvPr>
        </p:nvSpPr>
        <p:spPr>
          <a:xfrm>
            <a:off x="827753" y="495867"/>
            <a:ext cx="7394473" cy="330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body" idx="1"/>
          </p:nvPr>
        </p:nvSpPr>
        <p:spPr>
          <a:xfrm>
            <a:off x="857249" y="2173758"/>
            <a:ext cx="6896100" cy="155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67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•"/>
              <a:defRPr sz="6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ith 2 red circles">
  <p:cSld name="Section Header with 2 red circle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5" descr="DJI_0424.jpg"/>
          <p:cNvPicPr preferRelativeResize="0"/>
          <p:nvPr/>
        </p:nvPicPr>
        <p:blipFill rotWithShape="1">
          <a:blip r:embed="rId2">
            <a:alphaModFix/>
          </a:blip>
          <a:srcRect t="40136" b="23742"/>
          <a:stretch/>
        </p:blipFill>
        <p:spPr>
          <a:xfrm>
            <a:off x="0" y="0"/>
            <a:ext cx="9144000" cy="185517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5"/>
          <p:cNvSpPr/>
          <p:nvPr/>
        </p:nvSpPr>
        <p:spPr>
          <a:xfrm>
            <a:off x="2" y="0"/>
            <a:ext cx="9143999" cy="1848071"/>
          </a:xfrm>
          <a:prstGeom prst="rect">
            <a:avLst/>
          </a:prstGeom>
          <a:gradFill>
            <a:gsLst>
              <a:gs pos="0">
                <a:srgbClr val="5689B8">
                  <a:alpha val="60000"/>
                </a:srgbClr>
              </a:gs>
              <a:gs pos="42000">
                <a:srgbClr val="5689B8">
                  <a:alpha val="60000"/>
                </a:srgbClr>
              </a:gs>
              <a:gs pos="100000">
                <a:srgbClr val="CE3C29">
                  <a:alpha val="43921"/>
                </a:srgbClr>
              </a:gs>
            </a:gsLst>
            <a:lin ang="36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5"/>
          <p:cNvSpPr/>
          <p:nvPr/>
        </p:nvSpPr>
        <p:spPr>
          <a:xfrm rot="5400000">
            <a:off x="4554856" y="819341"/>
            <a:ext cx="34289" cy="5126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5"/>
          <p:cNvSpPr/>
          <p:nvPr/>
        </p:nvSpPr>
        <p:spPr>
          <a:xfrm>
            <a:off x="641758" y="2645120"/>
            <a:ext cx="426875" cy="426875"/>
          </a:xfrm>
          <a:prstGeom prst="ellipse">
            <a:avLst/>
          </a:prstGeom>
          <a:noFill/>
          <a:ln w="12700" cap="flat" cmpd="sng">
            <a:solidFill>
              <a:srgbClr val="CD3B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5"/>
          <p:cNvSpPr/>
          <p:nvPr/>
        </p:nvSpPr>
        <p:spPr>
          <a:xfrm>
            <a:off x="4542732" y="2645120"/>
            <a:ext cx="426875" cy="426875"/>
          </a:xfrm>
          <a:prstGeom prst="ellipse">
            <a:avLst/>
          </a:prstGeom>
          <a:noFill/>
          <a:ln w="12700" cap="flat" cmpd="sng">
            <a:solidFill>
              <a:srgbClr val="CD3B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5"/>
          <p:cNvSpPr txBox="1">
            <a:spLocks noGrp="1"/>
          </p:cNvSpPr>
          <p:nvPr>
            <p:ph type="title"/>
          </p:nvPr>
        </p:nvSpPr>
        <p:spPr>
          <a:xfrm>
            <a:off x="1766120" y="719563"/>
            <a:ext cx="5611761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body" idx="1"/>
          </p:nvPr>
        </p:nvSpPr>
        <p:spPr>
          <a:xfrm>
            <a:off x="720265" y="2728813"/>
            <a:ext cx="27443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body" idx="2"/>
          </p:nvPr>
        </p:nvSpPr>
        <p:spPr>
          <a:xfrm>
            <a:off x="4618579" y="2718553"/>
            <a:ext cx="274434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body" idx="3"/>
          </p:nvPr>
        </p:nvSpPr>
        <p:spPr>
          <a:xfrm>
            <a:off x="1219219" y="2734923"/>
            <a:ext cx="2363844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body" idx="4"/>
          </p:nvPr>
        </p:nvSpPr>
        <p:spPr>
          <a:xfrm>
            <a:off x="1219219" y="2987246"/>
            <a:ext cx="285106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body" idx="5"/>
          </p:nvPr>
        </p:nvSpPr>
        <p:spPr>
          <a:xfrm>
            <a:off x="5120193" y="2734923"/>
            <a:ext cx="2363844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body" idx="6"/>
          </p:nvPr>
        </p:nvSpPr>
        <p:spPr>
          <a:xfrm>
            <a:off x="5120193" y="2987246"/>
            <a:ext cx="2851066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95959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EEEEE"/>
            </a:gs>
            <a:gs pos="100000">
              <a:schemeClr val="lt1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5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193372" y="4870865"/>
            <a:ext cx="2249424" cy="18210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44.png"/><Relationship Id="rId3" Type="http://schemas.openxmlformats.org/officeDocument/2006/relationships/image" Target="../media/image30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8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46.png"/><Relationship Id="rId10" Type="http://schemas.openxmlformats.org/officeDocument/2006/relationships/image" Target="../media/image27.png"/><Relationship Id="rId4" Type="http://schemas.openxmlformats.org/officeDocument/2006/relationships/diagramData" Target="../diagrams/data1.xml"/><Relationship Id="rId9" Type="http://schemas.openxmlformats.org/officeDocument/2006/relationships/image" Target="../media/image26.png"/><Relationship Id="rId14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18" Type="http://schemas.openxmlformats.org/officeDocument/2006/relationships/image" Target="../media/image41.png"/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png"/><Relationship Id="rId11" Type="http://schemas.openxmlformats.org/officeDocument/2006/relationships/image" Target="../media/image34.svg"/><Relationship Id="rId5" Type="http://schemas.openxmlformats.org/officeDocument/2006/relationships/image" Target="../media/image27.pn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19" Type="http://schemas.openxmlformats.org/officeDocument/2006/relationships/image" Target="../media/image42.svg"/><Relationship Id="rId4" Type="http://schemas.openxmlformats.org/officeDocument/2006/relationships/image" Target="../media/image26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6.png"/><Relationship Id="rId11" Type="http://schemas.openxmlformats.org/officeDocument/2006/relationships/image" Target="../media/image29.png"/><Relationship Id="rId5" Type="http://schemas.openxmlformats.org/officeDocument/2006/relationships/image" Target="../media/image45.svg"/><Relationship Id="rId10" Type="http://schemas.openxmlformats.org/officeDocument/2006/relationships/image" Target="../media/image28.png"/><Relationship Id="rId4" Type="http://schemas.openxmlformats.org/officeDocument/2006/relationships/image" Target="../media/image44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"/>
          <p:cNvSpPr txBox="1">
            <a:spLocks noGrp="1"/>
          </p:cNvSpPr>
          <p:nvPr>
            <p:ph type="title"/>
          </p:nvPr>
        </p:nvSpPr>
        <p:spPr>
          <a:xfrm>
            <a:off x="429546" y="1071049"/>
            <a:ext cx="6715057" cy="1372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</a:pPr>
            <a:r>
              <a:rPr lang="en-US" sz="4800"/>
              <a:t>Site Selector Survey Analysis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"/>
          <p:cNvSpPr/>
          <p:nvPr/>
        </p:nvSpPr>
        <p:spPr>
          <a:xfrm rot="5400000">
            <a:off x="5357354" y="783564"/>
            <a:ext cx="34289" cy="5126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"/>
          <p:cNvSpPr/>
          <p:nvPr/>
        </p:nvSpPr>
        <p:spPr>
          <a:xfrm>
            <a:off x="66675" y="4805267"/>
            <a:ext cx="9144000" cy="338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4" descr="edcutah-logo-horz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4805267"/>
            <a:ext cx="2639863" cy="3382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18C49D-9B3A-4A5D-AC46-625AB346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098" y="396698"/>
            <a:ext cx="6620182" cy="245838"/>
          </a:xfrm>
        </p:spPr>
        <p:txBody>
          <a:bodyPr/>
          <a:lstStyle/>
          <a:p>
            <a:r>
              <a:rPr lang="en-US" dirty="0"/>
              <a:t>The Competition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C0B20D-85F2-4444-88CD-7BEBCC24E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975" y="1823587"/>
            <a:ext cx="2389816" cy="212877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5DBD34-2E82-4D72-AA46-5B74F1DE7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2341" y="1317762"/>
            <a:ext cx="3576637" cy="2565400"/>
          </a:xfrm>
        </p:spPr>
        <p:txBody>
          <a:bodyPr/>
          <a:lstStyle/>
          <a:p>
            <a:pPr marL="114300" indent="0">
              <a:buNone/>
            </a:pPr>
            <a:r>
              <a:rPr lang="en-US" sz="1400" b="1" dirty="0"/>
              <a:t>Business Climate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4A8BBB-E782-4BA6-97A3-83EB5F390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934" y="1817505"/>
            <a:ext cx="2673516" cy="206565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6F995F-E74A-42D1-871E-42FF1EB5F15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84896" y="1325904"/>
            <a:ext cx="3576637" cy="2565400"/>
          </a:xfrm>
        </p:spPr>
        <p:txBody>
          <a:bodyPr/>
          <a:lstStyle/>
          <a:p>
            <a:pPr marL="114300" indent="0">
              <a:buNone/>
            </a:pPr>
            <a:r>
              <a:rPr lang="en-US" sz="1400" b="1" dirty="0"/>
              <a:t>      Recommended States</a:t>
            </a:r>
          </a:p>
        </p:txBody>
      </p:sp>
      <p:sp>
        <p:nvSpPr>
          <p:cNvPr id="12" name="Google Shape;458;p3">
            <a:extLst>
              <a:ext uri="{FF2B5EF4-FFF2-40B4-BE49-F238E27FC236}">
                <a16:creationId xmlns:a16="http://schemas.microsoft.com/office/drawing/2014/main" id="{EAD7EAC7-16AA-470A-AA5C-FBD7DDA680A5}"/>
              </a:ext>
            </a:extLst>
          </p:cNvPr>
          <p:cNvSpPr/>
          <p:nvPr/>
        </p:nvSpPr>
        <p:spPr>
          <a:xfrm>
            <a:off x="232347" y="135206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462;p3" descr="Map compass">
            <a:extLst>
              <a:ext uri="{FF2B5EF4-FFF2-40B4-BE49-F238E27FC236}">
                <a16:creationId xmlns:a16="http://schemas.microsoft.com/office/drawing/2014/main" id="{FCA96E5E-754C-4A83-8F33-4FB6C84CAA8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6676" y="85410"/>
            <a:ext cx="740087" cy="74008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59;p3">
            <a:extLst>
              <a:ext uri="{FF2B5EF4-FFF2-40B4-BE49-F238E27FC236}">
                <a16:creationId xmlns:a16="http://schemas.microsoft.com/office/drawing/2014/main" id="{DE522109-759A-4886-ABC7-0B3290665271}"/>
              </a:ext>
            </a:extLst>
          </p:cNvPr>
          <p:cNvSpPr/>
          <p:nvPr/>
        </p:nvSpPr>
        <p:spPr>
          <a:xfrm>
            <a:off x="232346" y="1180852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0;p3">
            <a:extLst>
              <a:ext uri="{FF2B5EF4-FFF2-40B4-BE49-F238E27FC236}">
                <a16:creationId xmlns:a16="http://schemas.microsoft.com/office/drawing/2014/main" id="{3B0F0DC6-3711-4F10-BB04-7C924F3A463C}"/>
              </a:ext>
            </a:extLst>
          </p:cNvPr>
          <p:cNvSpPr/>
          <p:nvPr/>
        </p:nvSpPr>
        <p:spPr>
          <a:xfrm>
            <a:off x="232346" y="2300705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61;p3">
            <a:extLst>
              <a:ext uri="{FF2B5EF4-FFF2-40B4-BE49-F238E27FC236}">
                <a16:creationId xmlns:a16="http://schemas.microsoft.com/office/drawing/2014/main" id="{BD58CDEE-51F9-4681-87BE-CEE7D64DD4F1}"/>
              </a:ext>
            </a:extLst>
          </p:cNvPr>
          <p:cNvSpPr/>
          <p:nvPr/>
        </p:nvSpPr>
        <p:spPr>
          <a:xfrm>
            <a:off x="232348" y="3420557"/>
            <a:ext cx="908747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463;p3" descr="Signpost">
            <a:extLst>
              <a:ext uri="{FF2B5EF4-FFF2-40B4-BE49-F238E27FC236}">
                <a16:creationId xmlns:a16="http://schemas.microsoft.com/office/drawing/2014/main" id="{0076E5A8-E797-40F7-80AF-5F2D985F994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0353" y="2332814"/>
            <a:ext cx="639432" cy="63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64;p3" descr="Direction">
            <a:extLst>
              <a:ext uri="{FF2B5EF4-FFF2-40B4-BE49-F238E27FC236}">
                <a16:creationId xmlns:a16="http://schemas.microsoft.com/office/drawing/2014/main" id="{F30BAC6E-B03C-4023-9E51-17560C62129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7004" y="1272145"/>
            <a:ext cx="523996" cy="52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65;p3" descr="Daily calendar">
            <a:extLst>
              <a:ext uri="{FF2B5EF4-FFF2-40B4-BE49-F238E27FC236}">
                <a16:creationId xmlns:a16="http://schemas.microsoft.com/office/drawing/2014/main" id="{231F6227-1A92-4CA3-A5A2-EE2BFB291DB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0193" y="3389744"/>
            <a:ext cx="739753" cy="73975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1808461-F8C3-4019-B2C8-E1A3E8A5B293}"/>
              </a:ext>
            </a:extLst>
          </p:cNvPr>
          <p:cNvSpPr/>
          <p:nvPr/>
        </p:nvSpPr>
        <p:spPr>
          <a:xfrm>
            <a:off x="46344" y="-75090"/>
            <a:ext cx="1267450" cy="2169160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91F658-EB37-431D-B5E3-108526FB5F30}"/>
              </a:ext>
            </a:extLst>
          </p:cNvPr>
          <p:cNvSpPr/>
          <p:nvPr/>
        </p:nvSpPr>
        <p:spPr>
          <a:xfrm>
            <a:off x="87011" y="3303011"/>
            <a:ext cx="1267450" cy="913217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3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"/>
          <p:cNvSpPr/>
          <p:nvPr/>
        </p:nvSpPr>
        <p:spPr>
          <a:xfrm rot="5400000">
            <a:off x="5357354" y="783564"/>
            <a:ext cx="34289" cy="5126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"/>
          <p:cNvSpPr/>
          <p:nvPr/>
        </p:nvSpPr>
        <p:spPr>
          <a:xfrm>
            <a:off x="66675" y="4805267"/>
            <a:ext cx="9144000" cy="338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4" descr="edcutah-logo-horz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4805267"/>
            <a:ext cx="2639863" cy="3382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18C49D-9B3A-4A5D-AC46-625AB346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098" y="396698"/>
            <a:ext cx="6620182" cy="245838"/>
          </a:xfrm>
        </p:spPr>
        <p:txBody>
          <a:bodyPr/>
          <a:lstStyle/>
          <a:p>
            <a:r>
              <a:rPr lang="en-US" dirty="0"/>
              <a:t>2016 v 2017 – NPS changes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B62B245-F6C6-408A-A48E-74FB90DED5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2114971"/>
              </p:ext>
            </p:extLst>
          </p:nvPr>
        </p:nvGraphicFramePr>
        <p:xfrm>
          <a:off x="3860083" y="1145569"/>
          <a:ext cx="5149570" cy="3013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Google Shape;458;p3">
            <a:extLst>
              <a:ext uri="{FF2B5EF4-FFF2-40B4-BE49-F238E27FC236}">
                <a16:creationId xmlns:a16="http://schemas.microsoft.com/office/drawing/2014/main" id="{0C1C81A9-2CF2-45C7-9AF1-9B25FDFF4823}"/>
              </a:ext>
            </a:extLst>
          </p:cNvPr>
          <p:cNvSpPr/>
          <p:nvPr/>
        </p:nvSpPr>
        <p:spPr>
          <a:xfrm>
            <a:off x="232347" y="135206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462;p3" descr="Map compass">
            <a:extLst>
              <a:ext uri="{FF2B5EF4-FFF2-40B4-BE49-F238E27FC236}">
                <a16:creationId xmlns:a16="http://schemas.microsoft.com/office/drawing/2014/main" id="{BB9EBA97-5D18-45A2-B7B8-AD3E8A704E8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6676" y="85410"/>
            <a:ext cx="740087" cy="7400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59;p3">
            <a:extLst>
              <a:ext uri="{FF2B5EF4-FFF2-40B4-BE49-F238E27FC236}">
                <a16:creationId xmlns:a16="http://schemas.microsoft.com/office/drawing/2014/main" id="{864085DD-51E4-4B62-8F76-6F7362B1678F}"/>
              </a:ext>
            </a:extLst>
          </p:cNvPr>
          <p:cNvSpPr/>
          <p:nvPr/>
        </p:nvSpPr>
        <p:spPr>
          <a:xfrm>
            <a:off x="232346" y="1180852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60;p3">
            <a:extLst>
              <a:ext uri="{FF2B5EF4-FFF2-40B4-BE49-F238E27FC236}">
                <a16:creationId xmlns:a16="http://schemas.microsoft.com/office/drawing/2014/main" id="{07B69D33-42B3-4807-9E54-EA376B1EADA3}"/>
              </a:ext>
            </a:extLst>
          </p:cNvPr>
          <p:cNvSpPr/>
          <p:nvPr/>
        </p:nvSpPr>
        <p:spPr>
          <a:xfrm>
            <a:off x="232346" y="2300705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461;p3">
            <a:extLst>
              <a:ext uri="{FF2B5EF4-FFF2-40B4-BE49-F238E27FC236}">
                <a16:creationId xmlns:a16="http://schemas.microsoft.com/office/drawing/2014/main" id="{72EE45E1-A6FF-45CC-B294-A19A467FF441}"/>
              </a:ext>
            </a:extLst>
          </p:cNvPr>
          <p:cNvSpPr/>
          <p:nvPr/>
        </p:nvSpPr>
        <p:spPr>
          <a:xfrm>
            <a:off x="232348" y="3420557"/>
            <a:ext cx="908747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463;p3" descr="Signpost">
            <a:extLst>
              <a:ext uri="{FF2B5EF4-FFF2-40B4-BE49-F238E27FC236}">
                <a16:creationId xmlns:a16="http://schemas.microsoft.com/office/drawing/2014/main" id="{1C495EB9-BB5D-4F7A-9832-55F5F1C5C4A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0353" y="2332814"/>
            <a:ext cx="639432" cy="63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64;p3" descr="Direction">
            <a:extLst>
              <a:ext uri="{FF2B5EF4-FFF2-40B4-BE49-F238E27FC236}">
                <a16:creationId xmlns:a16="http://schemas.microsoft.com/office/drawing/2014/main" id="{C7B460F2-3155-4AC4-8801-E8665E1DDE8E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67004" y="1272145"/>
            <a:ext cx="523996" cy="52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65;p3" descr="Daily calendar">
            <a:extLst>
              <a:ext uri="{FF2B5EF4-FFF2-40B4-BE49-F238E27FC236}">
                <a16:creationId xmlns:a16="http://schemas.microsoft.com/office/drawing/2014/main" id="{FE42CFDF-A689-48EB-AEFA-E9413771D1C6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0193" y="3389744"/>
            <a:ext cx="739753" cy="73975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647FF3B-3375-4B84-9D3E-0D40E73E326C}"/>
              </a:ext>
            </a:extLst>
          </p:cNvPr>
          <p:cNvSpPr/>
          <p:nvPr/>
        </p:nvSpPr>
        <p:spPr>
          <a:xfrm>
            <a:off x="46344" y="-75090"/>
            <a:ext cx="1267450" cy="3275490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A99CB-F627-4B57-8065-F1B6ADEAC96D}"/>
              </a:ext>
            </a:extLst>
          </p:cNvPr>
          <p:cNvSpPr txBox="1"/>
          <p:nvPr/>
        </p:nvSpPr>
        <p:spPr>
          <a:xfrm>
            <a:off x="1808098" y="1145284"/>
            <a:ext cx="25108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algn="ctr">
              <a:buClr>
                <a:schemeClr val="accent1"/>
              </a:buClr>
              <a:buSzPts val="1800"/>
            </a:pPr>
            <a:r>
              <a:rPr lang="en-US" sz="2000" b="1" dirty="0">
                <a:solidFill>
                  <a:srgbClr val="595959"/>
                </a:solidFill>
              </a:rPr>
              <a:t>38</a:t>
            </a:r>
            <a:r>
              <a:rPr lang="en-US" b="1" dirty="0">
                <a:solidFill>
                  <a:srgbClr val="595959"/>
                </a:solidFill>
              </a:rPr>
              <a:t> Common IPs</a:t>
            </a:r>
          </a:p>
          <a:p>
            <a:pPr marL="114300" algn="ctr">
              <a:buClr>
                <a:schemeClr val="accent1"/>
              </a:buClr>
              <a:buSzPts val="1800"/>
            </a:pPr>
            <a:endParaRPr lang="en-US" b="1" dirty="0">
              <a:solidFill>
                <a:srgbClr val="595959"/>
              </a:solidFill>
            </a:endParaRPr>
          </a:p>
          <a:p>
            <a:pPr marL="114300" algn="ctr">
              <a:buClr>
                <a:schemeClr val="accent1"/>
              </a:buClr>
              <a:buSzPts val="1800"/>
            </a:pPr>
            <a:endParaRPr lang="en-US" b="1" dirty="0">
              <a:solidFill>
                <a:srgbClr val="595959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595959"/>
                </a:solidFill>
              </a:rPr>
              <a:t>    15	  16	7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" name="Graphic 19" descr="Upward trend">
            <a:extLst>
              <a:ext uri="{FF2B5EF4-FFF2-40B4-BE49-F238E27FC236}">
                <a16:creationId xmlns:a16="http://schemas.microsoft.com/office/drawing/2014/main" id="{D38EAE4E-F766-4EA4-953C-05EC969716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18794" y="1966459"/>
            <a:ext cx="516635" cy="467612"/>
          </a:xfrm>
          <a:prstGeom prst="rect">
            <a:avLst/>
          </a:prstGeom>
        </p:spPr>
      </p:pic>
      <p:pic>
        <p:nvPicPr>
          <p:cNvPr id="21" name="Graphic 20" descr="Downward trend">
            <a:extLst>
              <a:ext uri="{FF2B5EF4-FFF2-40B4-BE49-F238E27FC236}">
                <a16:creationId xmlns:a16="http://schemas.microsoft.com/office/drawing/2014/main" id="{A8A21BEF-0014-4EA1-953B-4DEA68C896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05872" y="1944796"/>
            <a:ext cx="545952" cy="438646"/>
          </a:xfrm>
          <a:prstGeom prst="rect">
            <a:avLst/>
          </a:prstGeom>
        </p:spPr>
      </p:pic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69E594BF-03E1-4BFC-A5F2-F54AAB5A6487}"/>
              </a:ext>
            </a:extLst>
          </p:cNvPr>
          <p:cNvSpPr/>
          <p:nvPr/>
        </p:nvSpPr>
        <p:spPr>
          <a:xfrm>
            <a:off x="2747674" y="1991669"/>
            <a:ext cx="545952" cy="337389"/>
          </a:xfrm>
          <a:prstGeom prst="left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2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"/>
          <p:cNvSpPr/>
          <p:nvPr/>
        </p:nvSpPr>
        <p:spPr>
          <a:xfrm rot="5400000">
            <a:off x="5357354" y="783564"/>
            <a:ext cx="34289" cy="5126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"/>
          <p:cNvSpPr/>
          <p:nvPr/>
        </p:nvSpPr>
        <p:spPr>
          <a:xfrm>
            <a:off x="66675" y="4805267"/>
            <a:ext cx="9144000" cy="338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4" descr="edcutah-logo-horz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4805267"/>
            <a:ext cx="2639863" cy="3382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18C49D-9B3A-4A5D-AC46-625AB346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098" y="396698"/>
            <a:ext cx="6620182" cy="245838"/>
          </a:xfrm>
        </p:spPr>
        <p:txBody>
          <a:bodyPr/>
          <a:lstStyle/>
          <a:p>
            <a:r>
              <a:rPr lang="en-US" dirty="0"/>
              <a:t>2016 v 2017 – Influencer strengths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76B7118-6A69-410B-BB7A-B308422163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2008043"/>
              </p:ext>
            </p:extLst>
          </p:nvPr>
        </p:nvGraphicFramePr>
        <p:xfrm>
          <a:off x="1257299" y="735330"/>
          <a:ext cx="6897349" cy="3391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Google Shape;458;p3">
            <a:extLst>
              <a:ext uri="{FF2B5EF4-FFF2-40B4-BE49-F238E27FC236}">
                <a16:creationId xmlns:a16="http://schemas.microsoft.com/office/drawing/2014/main" id="{CAC75A87-67FC-4D79-968A-BC6115125E68}"/>
              </a:ext>
            </a:extLst>
          </p:cNvPr>
          <p:cNvSpPr/>
          <p:nvPr/>
        </p:nvSpPr>
        <p:spPr>
          <a:xfrm>
            <a:off x="232347" y="135206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462;p3" descr="Map compass">
            <a:extLst>
              <a:ext uri="{FF2B5EF4-FFF2-40B4-BE49-F238E27FC236}">
                <a16:creationId xmlns:a16="http://schemas.microsoft.com/office/drawing/2014/main" id="{5E5FB645-257F-4CAD-92E7-D5B5557A282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6676" y="85410"/>
            <a:ext cx="740087" cy="7400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459;p3">
            <a:extLst>
              <a:ext uri="{FF2B5EF4-FFF2-40B4-BE49-F238E27FC236}">
                <a16:creationId xmlns:a16="http://schemas.microsoft.com/office/drawing/2014/main" id="{763E961D-13BB-404A-8BB1-AD3E03897C61}"/>
              </a:ext>
            </a:extLst>
          </p:cNvPr>
          <p:cNvSpPr/>
          <p:nvPr/>
        </p:nvSpPr>
        <p:spPr>
          <a:xfrm>
            <a:off x="232346" y="1180852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460;p3">
            <a:extLst>
              <a:ext uri="{FF2B5EF4-FFF2-40B4-BE49-F238E27FC236}">
                <a16:creationId xmlns:a16="http://schemas.microsoft.com/office/drawing/2014/main" id="{CA8FF40C-B485-4872-B3A7-CF36B54F59F4}"/>
              </a:ext>
            </a:extLst>
          </p:cNvPr>
          <p:cNvSpPr/>
          <p:nvPr/>
        </p:nvSpPr>
        <p:spPr>
          <a:xfrm>
            <a:off x="232346" y="2300705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1;p3">
            <a:extLst>
              <a:ext uri="{FF2B5EF4-FFF2-40B4-BE49-F238E27FC236}">
                <a16:creationId xmlns:a16="http://schemas.microsoft.com/office/drawing/2014/main" id="{EA676B23-3816-48FF-85D2-8FCEACFE85AE}"/>
              </a:ext>
            </a:extLst>
          </p:cNvPr>
          <p:cNvSpPr/>
          <p:nvPr/>
        </p:nvSpPr>
        <p:spPr>
          <a:xfrm>
            <a:off x="232348" y="3420557"/>
            <a:ext cx="908747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463;p3" descr="Signpost">
            <a:extLst>
              <a:ext uri="{FF2B5EF4-FFF2-40B4-BE49-F238E27FC236}">
                <a16:creationId xmlns:a16="http://schemas.microsoft.com/office/drawing/2014/main" id="{D5674393-F41B-4B88-AD34-146797378AA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353" y="2332814"/>
            <a:ext cx="639432" cy="63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64;p3" descr="Direction">
            <a:extLst>
              <a:ext uri="{FF2B5EF4-FFF2-40B4-BE49-F238E27FC236}">
                <a16:creationId xmlns:a16="http://schemas.microsoft.com/office/drawing/2014/main" id="{DE3BB28F-D059-4DBE-87C8-444982097FD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7004" y="1272145"/>
            <a:ext cx="523996" cy="52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65;p3" descr="Daily calendar">
            <a:extLst>
              <a:ext uri="{FF2B5EF4-FFF2-40B4-BE49-F238E27FC236}">
                <a16:creationId xmlns:a16="http://schemas.microsoft.com/office/drawing/2014/main" id="{B413C00B-039E-4815-8DA3-BD9672AC149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0193" y="3389744"/>
            <a:ext cx="739753" cy="73975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3874636-4635-4FBC-84BE-D496038CFE38}"/>
              </a:ext>
            </a:extLst>
          </p:cNvPr>
          <p:cNvSpPr/>
          <p:nvPr/>
        </p:nvSpPr>
        <p:spPr>
          <a:xfrm>
            <a:off x="46344" y="-75090"/>
            <a:ext cx="1267450" cy="3275490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0D1AF4-26F9-4A9D-AA98-D30999991B6E}"/>
              </a:ext>
            </a:extLst>
          </p:cNvPr>
          <p:cNvSpPr txBox="1"/>
          <p:nvPr/>
        </p:nvSpPr>
        <p:spPr>
          <a:xfrm>
            <a:off x="2304920" y="4100583"/>
            <a:ext cx="51491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595959"/>
                </a:solidFill>
              </a:rPr>
              <a:t>No significant change in Cost of Living, Construction Costs, Quality of Life</a:t>
            </a:r>
          </a:p>
        </p:txBody>
      </p:sp>
    </p:spTree>
    <p:extLst>
      <p:ext uri="{BB962C8B-B14F-4D97-AF65-F5344CB8AC3E}">
        <p14:creationId xmlns:p14="http://schemas.microsoft.com/office/powerpoint/2010/main" val="228824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/>
          <p:nvPr/>
        </p:nvSpPr>
        <p:spPr>
          <a:xfrm>
            <a:off x="88135" y="4869455"/>
            <a:ext cx="2445745" cy="214829"/>
          </a:xfrm>
          <a:prstGeom prst="rect">
            <a:avLst/>
          </a:prstGeom>
          <a:gradFill>
            <a:gsLst>
              <a:gs pos="0">
                <a:srgbClr val="EEEEEE"/>
              </a:gs>
              <a:gs pos="100000">
                <a:srgbClr val="EEEEEE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4"/>
          <p:cNvSpPr txBox="1"/>
          <p:nvPr/>
        </p:nvSpPr>
        <p:spPr>
          <a:xfrm>
            <a:off x="555114" y="397954"/>
            <a:ext cx="5249636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</a:pPr>
            <a:r>
              <a:rPr lang="en-US" sz="14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Conclusions</a:t>
            </a:r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body" idx="1"/>
          </p:nvPr>
        </p:nvSpPr>
        <p:spPr>
          <a:xfrm>
            <a:off x="217356" y="939257"/>
            <a:ext cx="4391703" cy="345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dirty="0"/>
              <a:t>Labor, Business Climate, Quality of Life</a:t>
            </a:r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dirty="0"/>
              <a:t>Financial Services, Life Sciences, Energy Resources</a:t>
            </a:r>
          </a:p>
          <a:p>
            <a:pPr marL="171450" lvl="0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endParaRPr lang="en-US" dirty="0"/>
          </a:p>
          <a:p>
            <a:pPr marL="171450" lvl="0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endParaRPr lang="en-US" dirty="0"/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dirty="0"/>
              <a:t>Tax Incentives, Transport &amp; Major markets proximity</a:t>
            </a:r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dirty="0"/>
              <a:t>Manufacturing, Customer Support, Data centers</a:t>
            </a:r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endParaRPr lang="en-US" dirty="0"/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endParaRPr lang="en-US" dirty="0"/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dirty="0"/>
              <a:t>Texas biggest competitor</a:t>
            </a:r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dirty="0"/>
              <a:t>Arizona closest competitor</a:t>
            </a:r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endParaRPr lang="en-US" dirty="0"/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endParaRPr lang="en-US" dirty="0"/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dirty="0"/>
              <a:t>Review change in perceptions of site selectors</a:t>
            </a:r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dirty="0"/>
              <a:t>Explore opportunities in manufacturing, data centers</a:t>
            </a:r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dirty="0"/>
              <a:t>Focus on tax incentives, transport and real estate</a:t>
            </a:r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endParaRPr lang="en-US" dirty="0"/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endParaRPr lang="en-US" dirty="0"/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endParaRPr lang="en-US" dirty="0"/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endParaRPr lang="en-US" dirty="0"/>
          </a:p>
          <a:p>
            <a:pPr marL="628650" lvl="1" indent="-5715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endParaRPr dirty="0"/>
          </a:p>
        </p:txBody>
      </p:sp>
      <p:sp>
        <p:nvSpPr>
          <p:cNvPr id="641" name="Google Shape;641;p14"/>
          <p:cNvSpPr/>
          <p:nvPr/>
        </p:nvSpPr>
        <p:spPr>
          <a:xfrm>
            <a:off x="4744387" y="0"/>
            <a:ext cx="4467069" cy="5143500"/>
          </a:xfrm>
          <a:prstGeom prst="rect">
            <a:avLst/>
          </a:prstGeom>
          <a:solidFill>
            <a:srgbClr val="A5A5A5">
              <a:alpha val="219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2" name="Google Shape;64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6813" y="810690"/>
            <a:ext cx="4106889" cy="3707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 descr="Smiling face with solid fill">
            <a:extLst>
              <a:ext uri="{FF2B5EF4-FFF2-40B4-BE49-F238E27FC236}">
                <a16:creationId xmlns:a16="http://schemas.microsoft.com/office/drawing/2014/main" id="{0766C367-74A9-473C-AF5A-8D7E3A8DD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315" y="845815"/>
            <a:ext cx="652553" cy="652553"/>
          </a:xfrm>
          <a:prstGeom prst="rect">
            <a:avLst/>
          </a:prstGeom>
        </p:spPr>
      </p:pic>
      <p:pic>
        <p:nvPicPr>
          <p:cNvPr id="5" name="Graphic 4" descr="Sad face with solid fill">
            <a:extLst>
              <a:ext uri="{FF2B5EF4-FFF2-40B4-BE49-F238E27FC236}">
                <a16:creationId xmlns:a16="http://schemas.microsoft.com/office/drawing/2014/main" id="{25CDEDCA-DB9C-48F9-A625-4A12E526C8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0297" y="1544056"/>
            <a:ext cx="622571" cy="622571"/>
          </a:xfrm>
          <a:prstGeom prst="rect">
            <a:avLst/>
          </a:prstGeom>
        </p:spPr>
      </p:pic>
      <p:pic>
        <p:nvPicPr>
          <p:cNvPr id="7" name="Graphic 6" descr="Podium">
            <a:extLst>
              <a:ext uri="{FF2B5EF4-FFF2-40B4-BE49-F238E27FC236}">
                <a16:creationId xmlns:a16="http://schemas.microsoft.com/office/drawing/2014/main" id="{48148C22-7FFF-4DB0-BF86-111745AC91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297" y="2278764"/>
            <a:ext cx="622571" cy="622571"/>
          </a:xfrm>
          <a:prstGeom prst="rect">
            <a:avLst/>
          </a:prstGeom>
        </p:spPr>
      </p:pic>
      <p:pic>
        <p:nvPicPr>
          <p:cNvPr id="9" name="Graphic 8" descr="Checklist">
            <a:extLst>
              <a:ext uri="{FF2B5EF4-FFF2-40B4-BE49-F238E27FC236}">
                <a16:creationId xmlns:a16="http://schemas.microsoft.com/office/drawing/2014/main" id="{7B17EA4E-F985-4525-A2F2-02AB7D095E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382" y="3140211"/>
            <a:ext cx="914400" cy="652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"/>
          <p:cNvSpPr txBox="1">
            <a:spLocks noGrp="1"/>
          </p:cNvSpPr>
          <p:nvPr>
            <p:ph type="title"/>
          </p:nvPr>
        </p:nvSpPr>
        <p:spPr>
          <a:xfrm>
            <a:off x="628650" y="407370"/>
            <a:ext cx="5249636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</a:pPr>
            <a:r>
              <a:rPr lang="en-US"/>
              <a:t>Who are the site selectors?</a:t>
            </a:r>
            <a:endParaRPr/>
          </a:p>
        </p:txBody>
      </p:sp>
      <p:pic>
        <p:nvPicPr>
          <p:cNvPr id="442" name="Google Shape;44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8407" y="1062646"/>
            <a:ext cx="3419475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"/>
          <p:cNvSpPr txBox="1">
            <a:spLocks noGrp="1"/>
          </p:cNvSpPr>
          <p:nvPr>
            <p:ph type="body" idx="1"/>
          </p:nvPr>
        </p:nvSpPr>
        <p:spPr>
          <a:xfrm>
            <a:off x="1462083" y="2571750"/>
            <a:ext cx="332788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F"/>
              </a:buClr>
              <a:buSzPts val="1600"/>
              <a:buFont typeface="Arial"/>
              <a:buNone/>
            </a:pPr>
            <a:r>
              <a:rPr lang="en-US" sz="1600" b="1" i="0" u="sng" strike="noStrike" cap="none">
                <a:solidFill>
                  <a:srgbClr val="77777F"/>
                </a:solidFill>
                <a:latin typeface="Open Sans"/>
                <a:ea typeface="Open Sans"/>
                <a:cs typeface="Open Sans"/>
                <a:sym typeface="Open Sans"/>
              </a:rPr>
              <a:t>Vision: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77777F"/>
                </a:solidFill>
                <a:latin typeface="Open Sans"/>
                <a:ea typeface="Open Sans"/>
                <a:cs typeface="Open Sans"/>
                <a:sym typeface="Open Sans"/>
              </a:rPr>
              <a:t>Guide corporate location decision and strategy</a:t>
            </a:r>
            <a:endParaRPr/>
          </a:p>
        </p:txBody>
      </p:sp>
      <p:pic>
        <p:nvPicPr>
          <p:cNvPr id="444" name="Google Shape;444;p2" descr="Compas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8286" y="242832"/>
            <a:ext cx="2537194" cy="253719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"/>
          <p:cNvSpPr txBox="1"/>
          <p:nvPr/>
        </p:nvSpPr>
        <p:spPr>
          <a:xfrm>
            <a:off x="5482940" y="2669316"/>
            <a:ext cx="332788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F"/>
              </a:buClr>
              <a:buSzPts val="1600"/>
              <a:buFont typeface="Open Sans"/>
              <a:buNone/>
            </a:pPr>
            <a:r>
              <a:rPr lang="en-US" sz="1600" b="1" i="0" u="sng" strike="noStrike" cap="none">
                <a:solidFill>
                  <a:srgbClr val="77777F"/>
                </a:solidFill>
                <a:latin typeface="Open Sans"/>
                <a:ea typeface="Open Sans"/>
                <a:cs typeface="Open Sans"/>
                <a:sym typeface="Open Sans"/>
              </a:rPr>
              <a:t>Function: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F"/>
              </a:buClr>
              <a:buSzPts val="1600"/>
              <a:buFont typeface="Open Sans"/>
              <a:buNone/>
            </a:pPr>
            <a:r>
              <a:rPr lang="en-US" sz="1600" b="0" i="0" u="none" strike="noStrike" cap="none">
                <a:solidFill>
                  <a:srgbClr val="77777F"/>
                </a:solidFill>
                <a:latin typeface="Open Sans"/>
                <a:ea typeface="Open Sans"/>
                <a:cs typeface="Open Sans"/>
                <a:sym typeface="Open Sans"/>
              </a:rPr>
              <a:t>Uses natural forces to indicate a standard (True North), enabling the user to know where they are and where they are going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"/>
          <p:cNvSpPr txBox="1">
            <a:spLocks noGrp="1"/>
          </p:cNvSpPr>
          <p:nvPr>
            <p:ph type="title"/>
          </p:nvPr>
        </p:nvSpPr>
        <p:spPr>
          <a:xfrm>
            <a:off x="2788170" y="634866"/>
            <a:ext cx="5249636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</a:pPr>
            <a:r>
              <a:rPr lang="en-US" dirty="0"/>
              <a:t>What is the “True North” standard for the site selectors?</a:t>
            </a:r>
            <a:endParaRPr dirty="0"/>
          </a:p>
        </p:txBody>
      </p:sp>
      <p:sp>
        <p:nvSpPr>
          <p:cNvPr id="452" name="Google Shape;452;p3"/>
          <p:cNvSpPr txBox="1"/>
          <p:nvPr/>
        </p:nvSpPr>
        <p:spPr>
          <a:xfrm>
            <a:off x="2813641" y="1763383"/>
            <a:ext cx="5249636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</a:pPr>
            <a:r>
              <a:rPr lang="en-US" sz="1400" b="1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Where is Utah positioned on the compass?</a:t>
            </a:r>
            <a:endParaRPr dirty="0"/>
          </a:p>
        </p:txBody>
      </p:sp>
      <p:sp>
        <p:nvSpPr>
          <p:cNvPr id="454" name="Google Shape;454;p3"/>
          <p:cNvSpPr txBox="1"/>
          <p:nvPr/>
        </p:nvSpPr>
        <p:spPr>
          <a:xfrm>
            <a:off x="2813641" y="2891901"/>
            <a:ext cx="5249636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</a:pPr>
            <a:r>
              <a:rPr lang="en-US" sz="1400" b="1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Where are other sites positioned on the compass?</a:t>
            </a:r>
            <a:endParaRPr dirty="0"/>
          </a:p>
        </p:txBody>
      </p:sp>
      <p:sp>
        <p:nvSpPr>
          <p:cNvPr id="456" name="Google Shape;456;p3"/>
          <p:cNvSpPr txBox="1"/>
          <p:nvPr/>
        </p:nvSpPr>
        <p:spPr>
          <a:xfrm>
            <a:off x="2788170" y="4015222"/>
            <a:ext cx="5249636" cy="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ontserrat"/>
              <a:buNone/>
            </a:pPr>
            <a:r>
              <a:rPr lang="en-US" sz="1400" b="1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How does 2016 Utah compare to 2017 Utah?</a:t>
            </a:r>
            <a:endParaRPr dirty="0"/>
          </a:p>
        </p:txBody>
      </p:sp>
      <p:sp>
        <p:nvSpPr>
          <p:cNvPr id="458" name="Google Shape;458;p3"/>
          <p:cNvSpPr/>
          <p:nvPr/>
        </p:nvSpPr>
        <p:spPr>
          <a:xfrm>
            <a:off x="1106194" y="425293"/>
            <a:ext cx="1442118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3"/>
          <p:cNvSpPr/>
          <p:nvPr/>
        </p:nvSpPr>
        <p:spPr>
          <a:xfrm>
            <a:off x="1106194" y="1545145"/>
            <a:ext cx="1442118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"/>
          <p:cNvSpPr/>
          <p:nvPr/>
        </p:nvSpPr>
        <p:spPr>
          <a:xfrm>
            <a:off x="1100964" y="2664998"/>
            <a:ext cx="1442118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"/>
          <p:cNvSpPr/>
          <p:nvPr/>
        </p:nvSpPr>
        <p:spPr>
          <a:xfrm>
            <a:off x="1100964" y="3784850"/>
            <a:ext cx="1442118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p3" descr="Map compas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7209" y="423318"/>
            <a:ext cx="740087" cy="740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" descr="Signpos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2307" y="2732148"/>
            <a:ext cx="639432" cy="63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" descr="Directi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2307" y="1636438"/>
            <a:ext cx="523996" cy="52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" descr="Daily calenda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02307" y="3784850"/>
            <a:ext cx="739753" cy="739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40000"/>
          </a:srgbClr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"/>
          <p:cNvSpPr/>
          <p:nvPr/>
        </p:nvSpPr>
        <p:spPr>
          <a:xfrm rot="5400000">
            <a:off x="5357354" y="783564"/>
            <a:ext cx="34289" cy="5126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"/>
          <p:cNvSpPr/>
          <p:nvPr/>
        </p:nvSpPr>
        <p:spPr>
          <a:xfrm>
            <a:off x="66675" y="4805267"/>
            <a:ext cx="9144000" cy="338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4" descr="edcutah-logo-horz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4805267"/>
            <a:ext cx="2639863" cy="3382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18C49D-9B3A-4A5D-AC46-625AB346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098" y="396698"/>
            <a:ext cx="6620182" cy="245838"/>
          </a:xfrm>
        </p:spPr>
        <p:txBody>
          <a:bodyPr/>
          <a:lstStyle/>
          <a:p>
            <a:r>
              <a:rPr lang="en-US" dirty="0"/>
              <a:t>Site Selector Preferences - Influencers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5DBD34-2E82-4D72-AA46-5B74F1DE7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2754" y="1439395"/>
            <a:ext cx="2654218" cy="2565400"/>
          </a:xfrm>
        </p:spPr>
        <p:txBody>
          <a:bodyPr/>
          <a:lstStyle/>
          <a:p>
            <a:pPr marL="114300" indent="0">
              <a:buNone/>
            </a:pPr>
            <a:r>
              <a:rPr lang="en-US" sz="1400" b="1" dirty="0"/>
              <a:t>Strong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Labor Quality</a:t>
            </a:r>
          </a:p>
          <a:p>
            <a:endParaRPr lang="en-US" dirty="0"/>
          </a:p>
          <a:p>
            <a:r>
              <a:rPr lang="en-US" dirty="0"/>
              <a:t>Labor Availability &amp; Costs</a:t>
            </a:r>
          </a:p>
          <a:p>
            <a:endParaRPr lang="en-US" dirty="0"/>
          </a:p>
          <a:p>
            <a:r>
              <a:rPr lang="en-US" dirty="0"/>
              <a:t>Business Friendly Government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6F995F-E74A-42D1-871E-42FF1EB5F15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67363" y="1437549"/>
            <a:ext cx="3576637" cy="2565400"/>
          </a:xfrm>
        </p:spPr>
        <p:txBody>
          <a:bodyPr/>
          <a:lstStyle/>
          <a:p>
            <a:pPr marL="114300" indent="0">
              <a:buNone/>
            </a:pPr>
            <a:r>
              <a:rPr lang="en-US" sz="1400" b="1" dirty="0"/>
              <a:t>Weak</a:t>
            </a:r>
          </a:p>
          <a:p>
            <a:pPr marL="114300" indent="0">
              <a:buNone/>
            </a:pPr>
            <a:endParaRPr lang="en-US" b="1" dirty="0"/>
          </a:p>
          <a:p>
            <a:r>
              <a:rPr lang="en-US" dirty="0"/>
              <a:t>Quality of living</a:t>
            </a:r>
          </a:p>
          <a:p>
            <a:endParaRPr lang="en-US" dirty="0"/>
          </a:p>
          <a:p>
            <a:r>
              <a:rPr lang="en-US" dirty="0"/>
              <a:t>Construction costs</a:t>
            </a:r>
          </a:p>
          <a:p>
            <a:endParaRPr lang="en-US" dirty="0"/>
          </a:p>
          <a:p>
            <a:r>
              <a:rPr lang="en-US" dirty="0"/>
              <a:t>Population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4" name="Google Shape;458;p3">
            <a:extLst>
              <a:ext uri="{FF2B5EF4-FFF2-40B4-BE49-F238E27FC236}">
                <a16:creationId xmlns:a16="http://schemas.microsoft.com/office/drawing/2014/main" id="{68F6BF7E-6D49-4EC6-B374-4882D1D6BB8A}"/>
              </a:ext>
            </a:extLst>
          </p:cNvPr>
          <p:cNvSpPr/>
          <p:nvPr/>
        </p:nvSpPr>
        <p:spPr>
          <a:xfrm>
            <a:off x="232347" y="135206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462;p3" descr="Map compass">
            <a:extLst>
              <a:ext uri="{FF2B5EF4-FFF2-40B4-BE49-F238E27FC236}">
                <a16:creationId xmlns:a16="http://schemas.microsoft.com/office/drawing/2014/main" id="{66BA24F8-BC6C-457D-918D-04E5CDCE9E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676" y="85410"/>
            <a:ext cx="740087" cy="7400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59;p3">
            <a:extLst>
              <a:ext uri="{FF2B5EF4-FFF2-40B4-BE49-F238E27FC236}">
                <a16:creationId xmlns:a16="http://schemas.microsoft.com/office/drawing/2014/main" id="{DD6F5434-C8D0-4E5A-9680-5CC1196EB92F}"/>
              </a:ext>
            </a:extLst>
          </p:cNvPr>
          <p:cNvSpPr/>
          <p:nvPr/>
        </p:nvSpPr>
        <p:spPr>
          <a:xfrm>
            <a:off x="232346" y="1180852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0;p3">
            <a:extLst>
              <a:ext uri="{FF2B5EF4-FFF2-40B4-BE49-F238E27FC236}">
                <a16:creationId xmlns:a16="http://schemas.microsoft.com/office/drawing/2014/main" id="{649B6E8C-D74A-4EB3-93EB-FFC6D072C7D7}"/>
              </a:ext>
            </a:extLst>
          </p:cNvPr>
          <p:cNvSpPr/>
          <p:nvPr/>
        </p:nvSpPr>
        <p:spPr>
          <a:xfrm>
            <a:off x="232346" y="2300705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61;p3">
            <a:extLst>
              <a:ext uri="{FF2B5EF4-FFF2-40B4-BE49-F238E27FC236}">
                <a16:creationId xmlns:a16="http://schemas.microsoft.com/office/drawing/2014/main" id="{B2F55A3A-FF70-4D5C-8623-E28F455F9596}"/>
              </a:ext>
            </a:extLst>
          </p:cNvPr>
          <p:cNvSpPr/>
          <p:nvPr/>
        </p:nvSpPr>
        <p:spPr>
          <a:xfrm>
            <a:off x="232348" y="3420557"/>
            <a:ext cx="908747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463;p3" descr="Signpost">
            <a:extLst>
              <a:ext uri="{FF2B5EF4-FFF2-40B4-BE49-F238E27FC236}">
                <a16:creationId xmlns:a16="http://schemas.microsoft.com/office/drawing/2014/main" id="{2C9E8124-57E4-4B73-AE35-81CF73F4710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353" y="2332814"/>
            <a:ext cx="639432" cy="63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64;p3" descr="Direction">
            <a:extLst>
              <a:ext uri="{FF2B5EF4-FFF2-40B4-BE49-F238E27FC236}">
                <a16:creationId xmlns:a16="http://schemas.microsoft.com/office/drawing/2014/main" id="{0A6985D7-D8DF-4BBC-B149-8D2E622C171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04" y="1272145"/>
            <a:ext cx="523996" cy="52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65;p3" descr="Daily calendar">
            <a:extLst>
              <a:ext uri="{FF2B5EF4-FFF2-40B4-BE49-F238E27FC236}">
                <a16:creationId xmlns:a16="http://schemas.microsoft.com/office/drawing/2014/main" id="{25487ADB-E168-4356-8BF7-6BCD506A396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0193" y="3389744"/>
            <a:ext cx="739753" cy="7397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B8AAF9-AF4A-4B0D-A49F-89D383C23AA7}"/>
              </a:ext>
            </a:extLst>
          </p:cNvPr>
          <p:cNvSpPr/>
          <p:nvPr/>
        </p:nvSpPr>
        <p:spPr>
          <a:xfrm>
            <a:off x="66675" y="1097575"/>
            <a:ext cx="1267450" cy="3252654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"/>
          <p:cNvSpPr/>
          <p:nvPr/>
        </p:nvSpPr>
        <p:spPr>
          <a:xfrm rot="5400000">
            <a:off x="5357354" y="783564"/>
            <a:ext cx="34289" cy="5126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"/>
          <p:cNvSpPr/>
          <p:nvPr/>
        </p:nvSpPr>
        <p:spPr>
          <a:xfrm>
            <a:off x="66675" y="4805267"/>
            <a:ext cx="9144000" cy="338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4" descr="edcutah-logo-horz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4805267"/>
            <a:ext cx="2639863" cy="3382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18C49D-9B3A-4A5D-AC46-625AB346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098" y="396698"/>
            <a:ext cx="6620182" cy="245838"/>
          </a:xfrm>
        </p:spPr>
        <p:txBody>
          <a:bodyPr/>
          <a:lstStyle/>
          <a:p>
            <a:r>
              <a:rPr lang="en-US" dirty="0"/>
              <a:t>Site Selector Preferences – Soft Factors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5DBD34-2E82-4D72-AA46-5B74F1DE7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4457" y="1411868"/>
            <a:ext cx="2654218" cy="2565400"/>
          </a:xfrm>
        </p:spPr>
        <p:txBody>
          <a:bodyPr/>
          <a:lstStyle/>
          <a:p>
            <a:pPr marL="114300" indent="0">
              <a:buNone/>
            </a:pPr>
            <a:r>
              <a:rPr lang="en-US" sz="1400" b="1" dirty="0"/>
              <a:t>Important</a:t>
            </a:r>
          </a:p>
          <a:p>
            <a:pPr marL="114300" indent="0">
              <a:buNone/>
            </a:pPr>
            <a:endParaRPr lang="en-US" b="1" dirty="0"/>
          </a:p>
          <a:p>
            <a:r>
              <a:rPr lang="en-US" dirty="0"/>
              <a:t>Arts &amp; Entertainment</a:t>
            </a:r>
          </a:p>
          <a:p>
            <a:endParaRPr lang="en-US" dirty="0"/>
          </a:p>
          <a:p>
            <a:r>
              <a:rPr lang="en-US" dirty="0"/>
              <a:t>Diversity</a:t>
            </a:r>
          </a:p>
          <a:p>
            <a:endParaRPr lang="en-US" dirty="0"/>
          </a:p>
          <a:p>
            <a:r>
              <a:rPr lang="en-US" dirty="0"/>
              <a:t>Conservative Politics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6F995F-E74A-42D1-871E-42FF1EB5F15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732325" y="1411868"/>
            <a:ext cx="3576637" cy="2565400"/>
          </a:xfrm>
        </p:spPr>
        <p:txBody>
          <a:bodyPr/>
          <a:lstStyle/>
          <a:p>
            <a:pPr marL="114300" indent="0">
              <a:buNone/>
            </a:pPr>
            <a:r>
              <a:rPr lang="en-US" sz="1400" b="1" dirty="0"/>
              <a:t>Not Important</a:t>
            </a:r>
          </a:p>
          <a:p>
            <a:pPr marL="114300" indent="0">
              <a:buNone/>
            </a:pPr>
            <a:endParaRPr lang="en-US" b="1" dirty="0"/>
          </a:p>
          <a:p>
            <a:r>
              <a:rPr lang="en-US" dirty="0"/>
              <a:t>Air Quality</a:t>
            </a:r>
          </a:p>
          <a:p>
            <a:endParaRPr lang="en-US" dirty="0"/>
          </a:p>
          <a:p>
            <a:r>
              <a:rPr lang="en-US" dirty="0"/>
              <a:t>Marijuana laws</a:t>
            </a:r>
          </a:p>
          <a:p>
            <a:endParaRPr lang="en-US" dirty="0"/>
          </a:p>
          <a:p>
            <a:r>
              <a:rPr lang="en-US" dirty="0"/>
              <a:t>Alcohol laws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4" name="Google Shape;458;p3">
            <a:extLst>
              <a:ext uri="{FF2B5EF4-FFF2-40B4-BE49-F238E27FC236}">
                <a16:creationId xmlns:a16="http://schemas.microsoft.com/office/drawing/2014/main" id="{68F6BF7E-6D49-4EC6-B374-4882D1D6BB8A}"/>
              </a:ext>
            </a:extLst>
          </p:cNvPr>
          <p:cNvSpPr/>
          <p:nvPr/>
        </p:nvSpPr>
        <p:spPr>
          <a:xfrm>
            <a:off x="232347" y="135206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462;p3" descr="Map compass">
            <a:extLst>
              <a:ext uri="{FF2B5EF4-FFF2-40B4-BE49-F238E27FC236}">
                <a16:creationId xmlns:a16="http://schemas.microsoft.com/office/drawing/2014/main" id="{66BA24F8-BC6C-457D-918D-04E5CDCE9E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676" y="85410"/>
            <a:ext cx="740087" cy="7400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59;p3">
            <a:extLst>
              <a:ext uri="{FF2B5EF4-FFF2-40B4-BE49-F238E27FC236}">
                <a16:creationId xmlns:a16="http://schemas.microsoft.com/office/drawing/2014/main" id="{DD6F5434-C8D0-4E5A-9680-5CC1196EB92F}"/>
              </a:ext>
            </a:extLst>
          </p:cNvPr>
          <p:cNvSpPr/>
          <p:nvPr/>
        </p:nvSpPr>
        <p:spPr>
          <a:xfrm>
            <a:off x="232346" y="1180852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0;p3">
            <a:extLst>
              <a:ext uri="{FF2B5EF4-FFF2-40B4-BE49-F238E27FC236}">
                <a16:creationId xmlns:a16="http://schemas.microsoft.com/office/drawing/2014/main" id="{649B6E8C-D74A-4EB3-93EB-FFC6D072C7D7}"/>
              </a:ext>
            </a:extLst>
          </p:cNvPr>
          <p:cNvSpPr/>
          <p:nvPr/>
        </p:nvSpPr>
        <p:spPr>
          <a:xfrm>
            <a:off x="232346" y="2300705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61;p3">
            <a:extLst>
              <a:ext uri="{FF2B5EF4-FFF2-40B4-BE49-F238E27FC236}">
                <a16:creationId xmlns:a16="http://schemas.microsoft.com/office/drawing/2014/main" id="{B2F55A3A-FF70-4D5C-8623-E28F455F9596}"/>
              </a:ext>
            </a:extLst>
          </p:cNvPr>
          <p:cNvSpPr/>
          <p:nvPr/>
        </p:nvSpPr>
        <p:spPr>
          <a:xfrm>
            <a:off x="232348" y="3420557"/>
            <a:ext cx="908747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463;p3" descr="Signpost">
            <a:extLst>
              <a:ext uri="{FF2B5EF4-FFF2-40B4-BE49-F238E27FC236}">
                <a16:creationId xmlns:a16="http://schemas.microsoft.com/office/drawing/2014/main" id="{2C9E8124-57E4-4B73-AE35-81CF73F4710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353" y="2332814"/>
            <a:ext cx="639432" cy="63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64;p3" descr="Direction">
            <a:extLst>
              <a:ext uri="{FF2B5EF4-FFF2-40B4-BE49-F238E27FC236}">
                <a16:creationId xmlns:a16="http://schemas.microsoft.com/office/drawing/2014/main" id="{0A6985D7-D8DF-4BBC-B149-8D2E622C171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004" y="1272145"/>
            <a:ext cx="523996" cy="52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65;p3" descr="Daily calendar">
            <a:extLst>
              <a:ext uri="{FF2B5EF4-FFF2-40B4-BE49-F238E27FC236}">
                <a16:creationId xmlns:a16="http://schemas.microsoft.com/office/drawing/2014/main" id="{25487ADB-E168-4356-8BF7-6BCD506A396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0193" y="3389744"/>
            <a:ext cx="739753" cy="7397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B8AAF9-AF4A-4B0D-A49F-89D383C23AA7}"/>
              </a:ext>
            </a:extLst>
          </p:cNvPr>
          <p:cNvSpPr/>
          <p:nvPr/>
        </p:nvSpPr>
        <p:spPr>
          <a:xfrm>
            <a:off x="66675" y="1097575"/>
            <a:ext cx="1267450" cy="3252654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71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"/>
          <p:cNvSpPr/>
          <p:nvPr/>
        </p:nvSpPr>
        <p:spPr>
          <a:xfrm rot="5400000">
            <a:off x="5357354" y="783564"/>
            <a:ext cx="34289" cy="5126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"/>
          <p:cNvSpPr/>
          <p:nvPr/>
        </p:nvSpPr>
        <p:spPr>
          <a:xfrm>
            <a:off x="66675" y="4805267"/>
            <a:ext cx="9144000" cy="338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4" descr="edcutah-logo-horz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4805267"/>
            <a:ext cx="2639863" cy="3382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18C49D-9B3A-4A5D-AC46-625AB346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098" y="396698"/>
            <a:ext cx="6620182" cy="245838"/>
          </a:xfrm>
        </p:spPr>
        <p:txBody>
          <a:bodyPr/>
          <a:lstStyle/>
          <a:p>
            <a:r>
              <a:rPr lang="en-US" dirty="0"/>
              <a:t>Where does Utah stand? – Industry Association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5DBD34-2E82-4D72-AA46-5B74F1DE7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8957" y="803952"/>
            <a:ext cx="5638469" cy="3134096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endParaRPr lang="en-US" b="1" dirty="0"/>
          </a:p>
          <a:p>
            <a:pPr marL="114300" indent="0" algn="ctr">
              <a:buNone/>
            </a:pPr>
            <a:endParaRPr lang="en-US" sz="1400" b="1" dirty="0"/>
          </a:p>
          <a:p>
            <a:pPr marL="114300" indent="0">
              <a:buNone/>
            </a:pPr>
            <a:endParaRPr lang="en-US" b="1" dirty="0"/>
          </a:p>
        </p:txBody>
      </p:sp>
      <p:sp>
        <p:nvSpPr>
          <p:cNvPr id="10" name="Google Shape;458;p3">
            <a:extLst>
              <a:ext uri="{FF2B5EF4-FFF2-40B4-BE49-F238E27FC236}">
                <a16:creationId xmlns:a16="http://schemas.microsoft.com/office/drawing/2014/main" id="{8C7A6F4A-C5F1-40D3-8B46-B71457D2D166}"/>
              </a:ext>
            </a:extLst>
          </p:cNvPr>
          <p:cNvSpPr/>
          <p:nvPr/>
        </p:nvSpPr>
        <p:spPr>
          <a:xfrm>
            <a:off x="162575" y="164891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462;p3" descr="Map compass">
            <a:extLst>
              <a:ext uri="{FF2B5EF4-FFF2-40B4-BE49-F238E27FC236}">
                <a16:creationId xmlns:a16="http://schemas.microsoft.com/office/drawing/2014/main" id="{94E89568-1677-4AC1-9233-1621BFF9DE3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904" y="115095"/>
            <a:ext cx="740087" cy="7400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59;p3">
            <a:extLst>
              <a:ext uri="{FF2B5EF4-FFF2-40B4-BE49-F238E27FC236}">
                <a16:creationId xmlns:a16="http://schemas.microsoft.com/office/drawing/2014/main" id="{7CCAC1BD-D597-402C-B0EF-D04EDB892703}"/>
              </a:ext>
            </a:extLst>
          </p:cNvPr>
          <p:cNvSpPr/>
          <p:nvPr/>
        </p:nvSpPr>
        <p:spPr>
          <a:xfrm>
            <a:off x="162574" y="1210537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460;p3">
            <a:extLst>
              <a:ext uri="{FF2B5EF4-FFF2-40B4-BE49-F238E27FC236}">
                <a16:creationId xmlns:a16="http://schemas.microsoft.com/office/drawing/2014/main" id="{A4CFD56C-CDB9-4C80-949F-6F8D92CE879B}"/>
              </a:ext>
            </a:extLst>
          </p:cNvPr>
          <p:cNvSpPr/>
          <p:nvPr/>
        </p:nvSpPr>
        <p:spPr>
          <a:xfrm>
            <a:off x="162574" y="2330390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1;p3">
            <a:extLst>
              <a:ext uri="{FF2B5EF4-FFF2-40B4-BE49-F238E27FC236}">
                <a16:creationId xmlns:a16="http://schemas.microsoft.com/office/drawing/2014/main" id="{BFDBBBEA-F9F7-4FCC-B920-989B7AAC9772}"/>
              </a:ext>
            </a:extLst>
          </p:cNvPr>
          <p:cNvSpPr/>
          <p:nvPr/>
        </p:nvSpPr>
        <p:spPr>
          <a:xfrm>
            <a:off x="162576" y="3450242"/>
            <a:ext cx="908747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463;p3" descr="Signpost">
            <a:extLst>
              <a:ext uri="{FF2B5EF4-FFF2-40B4-BE49-F238E27FC236}">
                <a16:creationId xmlns:a16="http://schemas.microsoft.com/office/drawing/2014/main" id="{BE3BB2AF-EAFE-49F5-8299-B5454987513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0581" y="2362499"/>
            <a:ext cx="639432" cy="63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64;p3" descr="Direction">
            <a:extLst>
              <a:ext uri="{FF2B5EF4-FFF2-40B4-BE49-F238E27FC236}">
                <a16:creationId xmlns:a16="http://schemas.microsoft.com/office/drawing/2014/main" id="{BFE8B9F4-35C2-42A5-907B-9D98DD50878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7232" y="1301830"/>
            <a:ext cx="523996" cy="52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65;p3" descr="Daily calendar">
            <a:extLst>
              <a:ext uri="{FF2B5EF4-FFF2-40B4-BE49-F238E27FC236}">
                <a16:creationId xmlns:a16="http://schemas.microsoft.com/office/drawing/2014/main" id="{80E5C754-BF53-4A80-B904-F76736F3B87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0421" y="3419429"/>
            <a:ext cx="739753" cy="73975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8D6DC7D-9C3A-46FB-BABE-AAAAEE26DDB1}"/>
              </a:ext>
            </a:extLst>
          </p:cNvPr>
          <p:cNvSpPr/>
          <p:nvPr/>
        </p:nvSpPr>
        <p:spPr>
          <a:xfrm>
            <a:off x="104480" y="2141802"/>
            <a:ext cx="1109723" cy="2169160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87E7DF-ACF1-452D-9EA6-917C23BDCF13}"/>
              </a:ext>
            </a:extLst>
          </p:cNvPr>
          <p:cNvSpPr/>
          <p:nvPr/>
        </p:nvSpPr>
        <p:spPr>
          <a:xfrm>
            <a:off x="104480" y="86570"/>
            <a:ext cx="1109723" cy="860017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Dollar">
            <a:extLst>
              <a:ext uri="{FF2B5EF4-FFF2-40B4-BE49-F238E27FC236}">
                <a16:creationId xmlns:a16="http://schemas.microsoft.com/office/drawing/2014/main" id="{F2262194-5E63-41C5-8A89-AB49D0FB8C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60312" y="1398023"/>
            <a:ext cx="655448" cy="640080"/>
          </a:xfrm>
          <a:prstGeom prst="rect">
            <a:avLst/>
          </a:prstGeom>
        </p:spPr>
      </p:pic>
      <p:pic>
        <p:nvPicPr>
          <p:cNvPr id="21" name="Graphic 20" descr="Call center">
            <a:extLst>
              <a:ext uri="{FF2B5EF4-FFF2-40B4-BE49-F238E27FC236}">
                <a16:creationId xmlns:a16="http://schemas.microsoft.com/office/drawing/2014/main" id="{316FC2F7-C705-4BBA-9B9A-0D4FE5C48D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0811" y="2950903"/>
            <a:ext cx="640080" cy="640080"/>
          </a:xfrm>
          <a:prstGeom prst="rect">
            <a:avLst/>
          </a:prstGeom>
        </p:spPr>
      </p:pic>
      <p:pic>
        <p:nvPicPr>
          <p:cNvPr id="23" name="Graphic 22" descr="Manufacturing">
            <a:extLst>
              <a:ext uri="{FF2B5EF4-FFF2-40B4-BE49-F238E27FC236}">
                <a16:creationId xmlns:a16="http://schemas.microsoft.com/office/drawing/2014/main" id="{7227A75B-1B10-476E-BDDD-3BE0290761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9146" y="2905322"/>
            <a:ext cx="640080" cy="640080"/>
          </a:xfrm>
          <a:prstGeom prst="rect">
            <a:avLst/>
          </a:prstGeom>
        </p:spPr>
      </p:pic>
      <p:pic>
        <p:nvPicPr>
          <p:cNvPr id="26" name="Graphic 25" descr="Brain in head">
            <a:extLst>
              <a:ext uri="{FF2B5EF4-FFF2-40B4-BE49-F238E27FC236}">
                <a16:creationId xmlns:a16="http://schemas.microsoft.com/office/drawing/2014/main" id="{BE2CF30F-A457-4A9E-8A12-4459600EAA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59903" y="1398023"/>
            <a:ext cx="640080" cy="640080"/>
          </a:xfrm>
          <a:prstGeom prst="rect">
            <a:avLst/>
          </a:prstGeom>
        </p:spPr>
      </p:pic>
      <p:pic>
        <p:nvPicPr>
          <p:cNvPr id="30" name="Graphic 29" descr="Crane">
            <a:extLst>
              <a:ext uri="{FF2B5EF4-FFF2-40B4-BE49-F238E27FC236}">
                <a16:creationId xmlns:a16="http://schemas.microsoft.com/office/drawing/2014/main" id="{B285BF3A-974C-462C-AE3D-229A4B1507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51960" y="1398023"/>
            <a:ext cx="640080" cy="640080"/>
          </a:xfrm>
          <a:prstGeom prst="rect">
            <a:avLst/>
          </a:prstGeom>
        </p:spPr>
      </p:pic>
      <p:pic>
        <p:nvPicPr>
          <p:cNvPr id="32" name="Graphic 31" descr="Disk">
            <a:extLst>
              <a:ext uri="{FF2B5EF4-FFF2-40B4-BE49-F238E27FC236}">
                <a16:creationId xmlns:a16="http://schemas.microsoft.com/office/drawing/2014/main" id="{C71149D9-9B13-442B-8632-3D2FBD12DAC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59903" y="2972749"/>
            <a:ext cx="640080" cy="64008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B39AEEE-D5E9-4CD2-983D-7F6CC05B08FE}"/>
              </a:ext>
            </a:extLst>
          </p:cNvPr>
          <p:cNvSpPr txBox="1"/>
          <p:nvPr/>
        </p:nvSpPr>
        <p:spPr>
          <a:xfrm>
            <a:off x="2005770" y="3713761"/>
            <a:ext cx="1109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595959"/>
                </a:solidFill>
              </a:rPr>
              <a:t>Manufacturing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2764BF-F69B-4B4D-B914-C31B900A6849}"/>
              </a:ext>
            </a:extLst>
          </p:cNvPr>
          <p:cNvSpPr txBox="1"/>
          <p:nvPr/>
        </p:nvSpPr>
        <p:spPr>
          <a:xfrm>
            <a:off x="3834703" y="3742249"/>
            <a:ext cx="1371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595959"/>
                </a:solidFill>
              </a:rPr>
              <a:t>Customer Support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7DE56C-AD1E-43FC-8AAF-DFAE89CA1A12}"/>
              </a:ext>
            </a:extLst>
          </p:cNvPr>
          <p:cNvSpPr txBox="1"/>
          <p:nvPr/>
        </p:nvSpPr>
        <p:spPr>
          <a:xfrm>
            <a:off x="6208502" y="3735696"/>
            <a:ext cx="1109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595959"/>
                </a:solidFill>
              </a:rPr>
              <a:t>Data Centers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6F612A-EC09-48C1-9C74-A614E5937F62}"/>
              </a:ext>
            </a:extLst>
          </p:cNvPr>
          <p:cNvSpPr txBox="1"/>
          <p:nvPr/>
        </p:nvSpPr>
        <p:spPr>
          <a:xfrm>
            <a:off x="3866932" y="2092740"/>
            <a:ext cx="1371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595959"/>
                </a:solidFill>
              </a:rPr>
              <a:t>Energy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AEB124-3B4E-4322-BB92-E182B8D6C578}"/>
              </a:ext>
            </a:extLst>
          </p:cNvPr>
          <p:cNvSpPr txBox="1"/>
          <p:nvPr/>
        </p:nvSpPr>
        <p:spPr>
          <a:xfrm>
            <a:off x="6077451" y="2130477"/>
            <a:ext cx="1371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595959"/>
                </a:solidFill>
              </a:rPr>
              <a:t>Life Sciences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A2803B-D881-4598-8162-06CEDDD1B3A0}"/>
              </a:ext>
            </a:extLst>
          </p:cNvPr>
          <p:cNvSpPr txBox="1"/>
          <p:nvPr/>
        </p:nvSpPr>
        <p:spPr>
          <a:xfrm>
            <a:off x="2052896" y="2064704"/>
            <a:ext cx="1371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595959"/>
                </a:solidFill>
              </a:rPr>
              <a:t>Financial Services</a:t>
            </a:r>
          </a:p>
        </p:txBody>
      </p:sp>
    </p:spTree>
    <p:extLst>
      <p:ext uri="{BB962C8B-B14F-4D97-AF65-F5344CB8AC3E}">
        <p14:creationId xmlns:p14="http://schemas.microsoft.com/office/powerpoint/2010/main" val="43793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"/>
          <p:cNvSpPr/>
          <p:nvPr/>
        </p:nvSpPr>
        <p:spPr>
          <a:xfrm>
            <a:off x="66675" y="4805267"/>
            <a:ext cx="9144000" cy="338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4" descr="edcutah-logo-horz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4805267"/>
            <a:ext cx="2639863" cy="3382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18C49D-9B3A-4A5D-AC46-625AB346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098" y="396698"/>
            <a:ext cx="6620182" cy="245838"/>
          </a:xfrm>
        </p:spPr>
        <p:txBody>
          <a:bodyPr/>
          <a:lstStyle/>
          <a:p>
            <a:r>
              <a:rPr lang="en-US" dirty="0"/>
              <a:t>Where does Utah stand? – Top Influences</a:t>
            </a:r>
          </a:p>
        </p:txBody>
      </p:sp>
      <p:sp>
        <p:nvSpPr>
          <p:cNvPr id="10" name="Google Shape;458;p3">
            <a:extLst>
              <a:ext uri="{FF2B5EF4-FFF2-40B4-BE49-F238E27FC236}">
                <a16:creationId xmlns:a16="http://schemas.microsoft.com/office/drawing/2014/main" id="{8C7A6F4A-C5F1-40D3-8B46-B71457D2D166}"/>
              </a:ext>
            </a:extLst>
          </p:cNvPr>
          <p:cNvSpPr/>
          <p:nvPr/>
        </p:nvSpPr>
        <p:spPr>
          <a:xfrm>
            <a:off x="162575" y="164891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462;p3" descr="Map compass">
            <a:extLst>
              <a:ext uri="{FF2B5EF4-FFF2-40B4-BE49-F238E27FC236}">
                <a16:creationId xmlns:a16="http://schemas.microsoft.com/office/drawing/2014/main" id="{94E89568-1677-4AC1-9233-1621BFF9DE3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904" y="115095"/>
            <a:ext cx="740087" cy="7400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59;p3">
            <a:extLst>
              <a:ext uri="{FF2B5EF4-FFF2-40B4-BE49-F238E27FC236}">
                <a16:creationId xmlns:a16="http://schemas.microsoft.com/office/drawing/2014/main" id="{7CCAC1BD-D597-402C-B0EF-D04EDB892703}"/>
              </a:ext>
            </a:extLst>
          </p:cNvPr>
          <p:cNvSpPr/>
          <p:nvPr/>
        </p:nvSpPr>
        <p:spPr>
          <a:xfrm>
            <a:off x="162574" y="1210537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460;p3">
            <a:extLst>
              <a:ext uri="{FF2B5EF4-FFF2-40B4-BE49-F238E27FC236}">
                <a16:creationId xmlns:a16="http://schemas.microsoft.com/office/drawing/2014/main" id="{A4CFD56C-CDB9-4C80-949F-6F8D92CE879B}"/>
              </a:ext>
            </a:extLst>
          </p:cNvPr>
          <p:cNvSpPr/>
          <p:nvPr/>
        </p:nvSpPr>
        <p:spPr>
          <a:xfrm>
            <a:off x="162574" y="2330390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1;p3">
            <a:extLst>
              <a:ext uri="{FF2B5EF4-FFF2-40B4-BE49-F238E27FC236}">
                <a16:creationId xmlns:a16="http://schemas.microsoft.com/office/drawing/2014/main" id="{BFDBBBEA-F9F7-4FCC-B920-989B7AAC9772}"/>
              </a:ext>
            </a:extLst>
          </p:cNvPr>
          <p:cNvSpPr/>
          <p:nvPr/>
        </p:nvSpPr>
        <p:spPr>
          <a:xfrm>
            <a:off x="162576" y="3450242"/>
            <a:ext cx="908747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463;p3" descr="Signpost">
            <a:extLst>
              <a:ext uri="{FF2B5EF4-FFF2-40B4-BE49-F238E27FC236}">
                <a16:creationId xmlns:a16="http://schemas.microsoft.com/office/drawing/2014/main" id="{BE3BB2AF-EAFE-49F5-8299-B5454987513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0581" y="2362499"/>
            <a:ext cx="639432" cy="63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64;p3" descr="Direction">
            <a:extLst>
              <a:ext uri="{FF2B5EF4-FFF2-40B4-BE49-F238E27FC236}">
                <a16:creationId xmlns:a16="http://schemas.microsoft.com/office/drawing/2014/main" id="{BFE8B9F4-35C2-42A5-907B-9D98DD50878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7232" y="1301830"/>
            <a:ext cx="523996" cy="52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65;p3" descr="Daily calendar">
            <a:extLst>
              <a:ext uri="{FF2B5EF4-FFF2-40B4-BE49-F238E27FC236}">
                <a16:creationId xmlns:a16="http://schemas.microsoft.com/office/drawing/2014/main" id="{80E5C754-BF53-4A80-B904-F76736F3B87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0421" y="3419429"/>
            <a:ext cx="739753" cy="73975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8D6DC7D-9C3A-46FB-BABE-AAAAEE26DDB1}"/>
              </a:ext>
            </a:extLst>
          </p:cNvPr>
          <p:cNvSpPr/>
          <p:nvPr/>
        </p:nvSpPr>
        <p:spPr>
          <a:xfrm>
            <a:off x="104480" y="2141802"/>
            <a:ext cx="1109723" cy="2169160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87E7DF-ACF1-452D-9EA6-917C23BDCF13}"/>
              </a:ext>
            </a:extLst>
          </p:cNvPr>
          <p:cNvSpPr/>
          <p:nvPr/>
        </p:nvSpPr>
        <p:spPr>
          <a:xfrm>
            <a:off x="104480" y="86570"/>
            <a:ext cx="1109723" cy="860017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7FE95-D922-4848-83C5-03BD4CED16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3147" y="946587"/>
            <a:ext cx="6620182" cy="301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4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"/>
          <p:cNvSpPr/>
          <p:nvPr/>
        </p:nvSpPr>
        <p:spPr>
          <a:xfrm rot="5400000">
            <a:off x="5357354" y="783564"/>
            <a:ext cx="34289" cy="5126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"/>
          <p:cNvSpPr/>
          <p:nvPr/>
        </p:nvSpPr>
        <p:spPr>
          <a:xfrm>
            <a:off x="66675" y="4805267"/>
            <a:ext cx="9144000" cy="338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4" descr="edcutah-logo-horz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4805267"/>
            <a:ext cx="2639863" cy="3382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18C49D-9B3A-4A5D-AC46-625AB346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098" y="396698"/>
            <a:ext cx="6620182" cy="245838"/>
          </a:xfrm>
        </p:spPr>
        <p:txBody>
          <a:bodyPr/>
          <a:lstStyle/>
          <a:p>
            <a:r>
              <a:rPr lang="en-US" dirty="0"/>
              <a:t>Utah’s Tax Program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6F995F-E74A-42D1-871E-42FF1EB5F15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400" b="1" dirty="0"/>
              <a:t>     What site selectors want?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Longer terms ( 20+ years )</a:t>
            </a:r>
          </a:p>
          <a:p>
            <a:r>
              <a:rPr lang="en-US" dirty="0"/>
              <a:t>Higher percentage rebates ( 30%+ )</a:t>
            </a:r>
          </a:p>
          <a:p>
            <a:r>
              <a:rPr lang="en-US" dirty="0"/>
              <a:t>Assessed valuation caps</a:t>
            </a:r>
          </a:p>
          <a:p>
            <a:r>
              <a:rPr lang="en-US" dirty="0"/>
              <a:t>Offer up-front cash</a:t>
            </a:r>
          </a:p>
          <a:p>
            <a:r>
              <a:rPr lang="en-US" dirty="0"/>
              <a:t>Free-in-lieu-of-tax programs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C1AAD88-E434-41CA-A8B2-6385BD738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09" y="1369830"/>
            <a:ext cx="3162240" cy="256540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1400" b="1" dirty="0"/>
              <a:t>Relative Performance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       </a:t>
            </a:r>
            <a:r>
              <a:rPr lang="en-US" sz="1600" b="1" dirty="0"/>
              <a:t>28%           52%           20%			</a:t>
            </a:r>
            <a:r>
              <a:rPr lang="en-US" dirty="0"/>
              <a:t>		</a:t>
            </a:r>
          </a:p>
        </p:txBody>
      </p:sp>
      <p:pic>
        <p:nvPicPr>
          <p:cNvPr id="9" name="Graphic 8" descr="Upward trend">
            <a:extLst>
              <a:ext uri="{FF2B5EF4-FFF2-40B4-BE49-F238E27FC236}">
                <a16:creationId xmlns:a16="http://schemas.microsoft.com/office/drawing/2014/main" id="{820C6A7E-8ECF-445A-A87E-D7B1C5BBB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3704" y="2332814"/>
            <a:ext cx="813778" cy="813778"/>
          </a:xfrm>
          <a:prstGeom prst="rect">
            <a:avLst/>
          </a:prstGeom>
        </p:spPr>
      </p:pic>
      <p:pic>
        <p:nvPicPr>
          <p:cNvPr id="11" name="Graphic 10" descr="Downward trend">
            <a:extLst>
              <a:ext uri="{FF2B5EF4-FFF2-40B4-BE49-F238E27FC236}">
                <a16:creationId xmlns:a16="http://schemas.microsoft.com/office/drawing/2014/main" id="{8481524C-B240-4837-BDB1-7D5BDD6315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16249" y="2332814"/>
            <a:ext cx="914400" cy="914400"/>
          </a:xfrm>
          <a:prstGeom prst="rect">
            <a:avLst/>
          </a:prstGeom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633D415C-8A99-4E1D-AD58-56D1103AE987}"/>
              </a:ext>
            </a:extLst>
          </p:cNvPr>
          <p:cNvSpPr/>
          <p:nvPr/>
        </p:nvSpPr>
        <p:spPr>
          <a:xfrm>
            <a:off x="2647128" y="2481585"/>
            <a:ext cx="688266" cy="484632"/>
          </a:xfrm>
          <a:prstGeom prst="left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458;p3">
            <a:extLst>
              <a:ext uri="{FF2B5EF4-FFF2-40B4-BE49-F238E27FC236}">
                <a16:creationId xmlns:a16="http://schemas.microsoft.com/office/drawing/2014/main" id="{EF84C1BB-E5D1-4F58-AE30-224B3DF1F572}"/>
              </a:ext>
            </a:extLst>
          </p:cNvPr>
          <p:cNvSpPr/>
          <p:nvPr/>
        </p:nvSpPr>
        <p:spPr>
          <a:xfrm>
            <a:off x="232347" y="135206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462;p3" descr="Map compass">
            <a:extLst>
              <a:ext uri="{FF2B5EF4-FFF2-40B4-BE49-F238E27FC236}">
                <a16:creationId xmlns:a16="http://schemas.microsoft.com/office/drawing/2014/main" id="{AF2DC4F7-DE04-4780-8177-FCD3EF5054A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6676" y="85410"/>
            <a:ext cx="740087" cy="74008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59;p3">
            <a:extLst>
              <a:ext uri="{FF2B5EF4-FFF2-40B4-BE49-F238E27FC236}">
                <a16:creationId xmlns:a16="http://schemas.microsoft.com/office/drawing/2014/main" id="{8B0AF6CA-637E-41E1-AE72-134DECF08DF8}"/>
              </a:ext>
            </a:extLst>
          </p:cNvPr>
          <p:cNvSpPr/>
          <p:nvPr/>
        </p:nvSpPr>
        <p:spPr>
          <a:xfrm>
            <a:off x="232346" y="1180852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460;p3">
            <a:extLst>
              <a:ext uri="{FF2B5EF4-FFF2-40B4-BE49-F238E27FC236}">
                <a16:creationId xmlns:a16="http://schemas.microsoft.com/office/drawing/2014/main" id="{B19DB836-6F3E-4081-9398-16A9D96BE512}"/>
              </a:ext>
            </a:extLst>
          </p:cNvPr>
          <p:cNvSpPr/>
          <p:nvPr/>
        </p:nvSpPr>
        <p:spPr>
          <a:xfrm>
            <a:off x="232346" y="2300705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461;p3">
            <a:extLst>
              <a:ext uri="{FF2B5EF4-FFF2-40B4-BE49-F238E27FC236}">
                <a16:creationId xmlns:a16="http://schemas.microsoft.com/office/drawing/2014/main" id="{016D6135-1C9B-411C-8C8C-18A994361439}"/>
              </a:ext>
            </a:extLst>
          </p:cNvPr>
          <p:cNvSpPr/>
          <p:nvPr/>
        </p:nvSpPr>
        <p:spPr>
          <a:xfrm>
            <a:off x="232348" y="3420557"/>
            <a:ext cx="908747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463;p3" descr="Signpost">
            <a:extLst>
              <a:ext uri="{FF2B5EF4-FFF2-40B4-BE49-F238E27FC236}">
                <a16:creationId xmlns:a16="http://schemas.microsoft.com/office/drawing/2014/main" id="{269A0384-03E5-40E6-BE50-60625479C3F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0353" y="2332814"/>
            <a:ext cx="639432" cy="63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464;p3" descr="Direction">
            <a:extLst>
              <a:ext uri="{FF2B5EF4-FFF2-40B4-BE49-F238E27FC236}">
                <a16:creationId xmlns:a16="http://schemas.microsoft.com/office/drawing/2014/main" id="{CB76C419-FA09-4CC3-861B-38962559AF6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7004" y="1272145"/>
            <a:ext cx="523996" cy="52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65;p3" descr="Daily calendar">
            <a:extLst>
              <a:ext uri="{FF2B5EF4-FFF2-40B4-BE49-F238E27FC236}">
                <a16:creationId xmlns:a16="http://schemas.microsoft.com/office/drawing/2014/main" id="{A1E991BA-6F07-4F19-A9F8-303069129322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10193" y="3389744"/>
            <a:ext cx="739753" cy="73975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68CCD6D-76D9-4EAB-A406-F1943A0886CF}"/>
              </a:ext>
            </a:extLst>
          </p:cNvPr>
          <p:cNvSpPr/>
          <p:nvPr/>
        </p:nvSpPr>
        <p:spPr>
          <a:xfrm>
            <a:off x="66675" y="2181069"/>
            <a:ext cx="1267450" cy="2169160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37244C-35B7-4DAE-8A81-AE44A26B0DEE}"/>
              </a:ext>
            </a:extLst>
          </p:cNvPr>
          <p:cNvSpPr/>
          <p:nvPr/>
        </p:nvSpPr>
        <p:spPr>
          <a:xfrm>
            <a:off x="24326" y="85410"/>
            <a:ext cx="1267450" cy="872352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93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"/>
          <p:cNvSpPr/>
          <p:nvPr/>
        </p:nvSpPr>
        <p:spPr>
          <a:xfrm rot="5400000">
            <a:off x="5357354" y="783564"/>
            <a:ext cx="34289" cy="5126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"/>
          <p:cNvSpPr/>
          <p:nvPr/>
        </p:nvSpPr>
        <p:spPr>
          <a:xfrm>
            <a:off x="66675" y="4805267"/>
            <a:ext cx="9144000" cy="338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4" descr="edcutah-logo-horz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4805267"/>
            <a:ext cx="2639863" cy="3382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18C49D-9B3A-4A5D-AC46-625AB346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098" y="396698"/>
            <a:ext cx="6620182" cy="245838"/>
          </a:xfrm>
        </p:spPr>
        <p:txBody>
          <a:bodyPr/>
          <a:lstStyle/>
          <a:p>
            <a:r>
              <a:rPr lang="en-US" dirty="0"/>
              <a:t>The Competition’s Tax Incentives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5DBD34-2E82-4D72-AA46-5B74F1DE7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035" y="1379742"/>
            <a:ext cx="3576637" cy="256540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1400" b="1" dirty="0"/>
              <a:t>          TX, GA, SC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FC7AE-6C18-406B-8E48-1A82055D3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513" y="1794225"/>
            <a:ext cx="3088089" cy="197580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6F995F-E74A-42D1-871E-42FF1EB5F15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36408" y="1379742"/>
            <a:ext cx="3598194" cy="2565400"/>
          </a:xfrm>
        </p:spPr>
        <p:txBody>
          <a:bodyPr/>
          <a:lstStyle/>
          <a:p>
            <a:pPr marL="114300" indent="0">
              <a:buNone/>
            </a:pPr>
            <a:r>
              <a:rPr lang="en-US" sz="1400" b="1" dirty="0"/>
              <a:t>	Texas’ tax programs </a:t>
            </a:r>
          </a:p>
          <a:p>
            <a:pPr marL="114300" indent="0">
              <a:buNone/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A12F65-88F8-4C77-93B9-B5A35271F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510" y="1768983"/>
            <a:ext cx="2667888" cy="2026285"/>
          </a:xfrm>
          <a:prstGeom prst="rect">
            <a:avLst/>
          </a:prstGeom>
        </p:spPr>
      </p:pic>
      <p:sp>
        <p:nvSpPr>
          <p:cNvPr id="12" name="Google Shape;458;p3">
            <a:extLst>
              <a:ext uri="{FF2B5EF4-FFF2-40B4-BE49-F238E27FC236}">
                <a16:creationId xmlns:a16="http://schemas.microsoft.com/office/drawing/2014/main" id="{8E601DE8-DEEE-4AC8-A6EB-CDAB3AEBD8B0}"/>
              </a:ext>
            </a:extLst>
          </p:cNvPr>
          <p:cNvSpPr/>
          <p:nvPr/>
        </p:nvSpPr>
        <p:spPr>
          <a:xfrm>
            <a:off x="232347" y="135206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462;p3" descr="Map compass">
            <a:extLst>
              <a:ext uri="{FF2B5EF4-FFF2-40B4-BE49-F238E27FC236}">
                <a16:creationId xmlns:a16="http://schemas.microsoft.com/office/drawing/2014/main" id="{BD759AC0-D597-462F-8C2C-ECFA58B78F9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6676" y="85410"/>
            <a:ext cx="740087" cy="74008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59;p3">
            <a:extLst>
              <a:ext uri="{FF2B5EF4-FFF2-40B4-BE49-F238E27FC236}">
                <a16:creationId xmlns:a16="http://schemas.microsoft.com/office/drawing/2014/main" id="{C2909C70-A466-4899-8FF2-3BC4CB9B1856}"/>
              </a:ext>
            </a:extLst>
          </p:cNvPr>
          <p:cNvSpPr/>
          <p:nvPr/>
        </p:nvSpPr>
        <p:spPr>
          <a:xfrm>
            <a:off x="232346" y="1180852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0;p3">
            <a:extLst>
              <a:ext uri="{FF2B5EF4-FFF2-40B4-BE49-F238E27FC236}">
                <a16:creationId xmlns:a16="http://schemas.microsoft.com/office/drawing/2014/main" id="{4887AA53-5897-4FCD-A2BE-4DE69F1A60D7}"/>
              </a:ext>
            </a:extLst>
          </p:cNvPr>
          <p:cNvSpPr/>
          <p:nvPr/>
        </p:nvSpPr>
        <p:spPr>
          <a:xfrm>
            <a:off x="232346" y="2300705"/>
            <a:ext cx="908749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61;p3">
            <a:extLst>
              <a:ext uri="{FF2B5EF4-FFF2-40B4-BE49-F238E27FC236}">
                <a16:creationId xmlns:a16="http://schemas.microsoft.com/office/drawing/2014/main" id="{16CFC793-1F68-4A2C-8A6A-582EC8E13EA4}"/>
              </a:ext>
            </a:extLst>
          </p:cNvPr>
          <p:cNvSpPr/>
          <p:nvPr/>
        </p:nvSpPr>
        <p:spPr>
          <a:xfrm>
            <a:off x="232348" y="3420557"/>
            <a:ext cx="908747" cy="70658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C7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463;p3" descr="Signpost">
            <a:extLst>
              <a:ext uri="{FF2B5EF4-FFF2-40B4-BE49-F238E27FC236}">
                <a16:creationId xmlns:a16="http://schemas.microsoft.com/office/drawing/2014/main" id="{C431FF67-7685-4779-A519-476732F07C2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0353" y="2332814"/>
            <a:ext cx="639432" cy="63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64;p3" descr="Direction">
            <a:extLst>
              <a:ext uri="{FF2B5EF4-FFF2-40B4-BE49-F238E27FC236}">
                <a16:creationId xmlns:a16="http://schemas.microsoft.com/office/drawing/2014/main" id="{811A0168-2521-4E0B-83EC-A8EEAACDB5F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7004" y="1272145"/>
            <a:ext cx="523996" cy="52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65;p3" descr="Daily calendar">
            <a:extLst>
              <a:ext uri="{FF2B5EF4-FFF2-40B4-BE49-F238E27FC236}">
                <a16:creationId xmlns:a16="http://schemas.microsoft.com/office/drawing/2014/main" id="{52ADDF2F-03E8-4FFB-B37B-A75CE4F7FEB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0193" y="3389744"/>
            <a:ext cx="739753" cy="73975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2E86C69-0C97-4AFB-8376-42455AF0030B}"/>
              </a:ext>
            </a:extLst>
          </p:cNvPr>
          <p:cNvSpPr/>
          <p:nvPr/>
        </p:nvSpPr>
        <p:spPr>
          <a:xfrm>
            <a:off x="46344" y="-75090"/>
            <a:ext cx="1267450" cy="2169160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F15C88-A0F1-454D-ADE6-53CD4BE244DD}"/>
              </a:ext>
            </a:extLst>
          </p:cNvPr>
          <p:cNvSpPr/>
          <p:nvPr/>
        </p:nvSpPr>
        <p:spPr>
          <a:xfrm>
            <a:off x="137216" y="3267751"/>
            <a:ext cx="1267450" cy="1129240"/>
          </a:xfrm>
          <a:prstGeom prst="rect">
            <a:avLst/>
          </a:prstGeom>
          <a:solidFill>
            <a:srgbClr val="F8F8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73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DCU">
  <a:themeElements>
    <a:clrScheme name="EDC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99AC4"/>
      </a:accent1>
      <a:accent2>
        <a:srgbClr val="E9482F"/>
      </a:accent2>
      <a:accent3>
        <a:srgbClr val="A5A5A5"/>
      </a:accent3>
      <a:accent4>
        <a:srgbClr val="CCCC42"/>
      </a:accent4>
      <a:accent5>
        <a:srgbClr val="F8C264"/>
      </a:accent5>
      <a:accent6>
        <a:srgbClr val="5F6064"/>
      </a:accent6>
      <a:hlink>
        <a:srgbClr val="6CA6C8"/>
      </a:hlink>
      <a:folHlink>
        <a:srgbClr val="763E8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350</Words>
  <Application>Microsoft Office PowerPoint</Application>
  <PresentationFormat>On-screen Show (16:9)</PresentationFormat>
  <Paragraphs>129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Montserrat</vt:lpstr>
      <vt:lpstr>Montserrat Medium</vt:lpstr>
      <vt:lpstr>Open Sans</vt:lpstr>
      <vt:lpstr>Open Sans Light</vt:lpstr>
      <vt:lpstr>EDCU</vt:lpstr>
      <vt:lpstr>Site Selector Survey Analysis</vt:lpstr>
      <vt:lpstr>Who are the site selectors?</vt:lpstr>
      <vt:lpstr>What is the “True North” standard for the site selectors?</vt:lpstr>
      <vt:lpstr>Site Selector Preferences - Influencers</vt:lpstr>
      <vt:lpstr>Site Selector Preferences – Soft Factors</vt:lpstr>
      <vt:lpstr>Where does Utah stand? – Industry Association</vt:lpstr>
      <vt:lpstr>Where does Utah stand? – Top Influences</vt:lpstr>
      <vt:lpstr>Utah’s Tax Program</vt:lpstr>
      <vt:lpstr>The Competition’s Tax Incentives</vt:lpstr>
      <vt:lpstr>The Competition</vt:lpstr>
      <vt:lpstr>2016 v 2017 – NPS changes</vt:lpstr>
      <vt:lpstr>2016 v 2017 – Influencer strengths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Site Selector Survey Analysis</dc:title>
  <dc:creator>Taylor Brightwell</dc:creator>
  <cp:lastModifiedBy>Srinivasan Swaminathan</cp:lastModifiedBy>
  <cp:revision>23</cp:revision>
  <dcterms:created xsi:type="dcterms:W3CDTF">2017-10-24T17:01:52Z</dcterms:created>
  <dcterms:modified xsi:type="dcterms:W3CDTF">2019-08-02T05:24:42Z</dcterms:modified>
</cp:coreProperties>
</file>